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01"/>
  </p:notesMasterIdLst>
  <p:sldIdLst>
    <p:sldId id="258" r:id="rId5"/>
    <p:sldId id="259" r:id="rId6"/>
    <p:sldId id="260" r:id="rId7"/>
    <p:sldId id="261" r:id="rId8"/>
    <p:sldId id="262" r:id="rId9"/>
    <p:sldId id="263" r:id="rId10"/>
    <p:sldId id="890" r:id="rId11"/>
    <p:sldId id="745" r:id="rId12"/>
    <p:sldId id="891" r:id="rId13"/>
    <p:sldId id="846" r:id="rId14"/>
    <p:sldId id="924" r:id="rId15"/>
    <p:sldId id="750" r:id="rId16"/>
    <p:sldId id="847" r:id="rId17"/>
    <p:sldId id="888" r:id="rId18"/>
    <p:sldId id="915" r:id="rId19"/>
    <p:sldId id="848" r:id="rId20"/>
    <p:sldId id="925" r:id="rId21"/>
    <p:sldId id="752" r:id="rId22"/>
    <p:sldId id="849" r:id="rId23"/>
    <p:sldId id="916" r:id="rId24"/>
    <p:sldId id="850" r:id="rId25"/>
    <p:sldId id="762" r:id="rId26"/>
    <p:sldId id="832" r:id="rId27"/>
    <p:sldId id="851" r:id="rId28"/>
    <p:sldId id="765" r:id="rId29"/>
    <p:sldId id="766" r:id="rId30"/>
    <p:sldId id="767" r:id="rId31"/>
    <p:sldId id="768" r:id="rId32"/>
    <p:sldId id="880" r:id="rId33"/>
    <p:sldId id="834" r:id="rId34"/>
    <p:sldId id="852" r:id="rId35"/>
    <p:sldId id="926" r:id="rId36"/>
    <p:sldId id="837" r:id="rId37"/>
    <p:sldId id="853" r:id="rId38"/>
    <p:sldId id="774" r:id="rId39"/>
    <p:sldId id="839" r:id="rId40"/>
    <p:sldId id="917" r:id="rId41"/>
    <p:sldId id="843" r:id="rId42"/>
    <p:sldId id="844" r:id="rId43"/>
    <p:sldId id="842" r:id="rId44"/>
    <p:sldId id="845" r:id="rId45"/>
    <p:sldId id="921" r:id="rId46"/>
    <p:sldId id="905" r:id="rId47"/>
    <p:sldId id="780" r:id="rId48"/>
    <p:sldId id="854" r:id="rId49"/>
    <p:sldId id="881" r:id="rId50"/>
    <p:sldId id="882" r:id="rId51"/>
    <p:sldId id="883" r:id="rId52"/>
    <p:sldId id="786" r:id="rId53"/>
    <p:sldId id="787" r:id="rId54"/>
    <p:sldId id="781" r:id="rId55"/>
    <p:sldId id="884" r:id="rId56"/>
    <p:sldId id="789" r:id="rId57"/>
    <p:sldId id="859" r:id="rId58"/>
    <p:sldId id="860" r:id="rId59"/>
    <p:sldId id="793" r:id="rId60"/>
    <p:sldId id="794" r:id="rId61"/>
    <p:sldId id="795" r:id="rId62"/>
    <p:sldId id="796" r:id="rId63"/>
    <p:sldId id="797" r:id="rId64"/>
    <p:sldId id="861" r:id="rId65"/>
    <p:sldId id="918" r:id="rId66"/>
    <p:sldId id="862" r:id="rId67"/>
    <p:sldId id="922" r:id="rId68"/>
    <p:sldId id="863" r:id="rId69"/>
    <p:sldId id="886" r:id="rId70"/>
    <p:sldId id="887" r:id="rId71"/>
    <p:sldId id="804" r:id="rId72"/>
    <p:sldId id="866" r:id="rId73"/>
    <p:sldId id="806" r:id="rId74"/>
    <p:sldId id="807" r:id="rId75"/>
    <p:sldId id="808" r:id="rId76"/>
    <p:sldId id="809" r:id="rId77"/>
    <p:sldId id="810" r:id="rId78"/>
    <p:sldId id="867" r:id="rId79"/>
    <p:sldId id="912" r:id="rId80"/>
    <p:sldId id="868" r:id="rId81"/>
    <p:sldId id="923" r:id="rId82"/>
    <p:sldId id="815" r:id="rId83"/>
    <p:sldId id="816" r:id="rId84"/>
    <p:sldId id="870" r:id="rId85"/>
    <p:sldId id="913" r:id="rId86"/>
    <p:sldId id="871" r:id="rId87"/>
    <p:sldId id="927" r:id="rId88"/>
    <p:sldId id="872" r:id="rId89"/>
    <p:sldId id="822" r:id="rId90"/>
    <p:sldId id="873" r:id="rId91"/>
    <p:sldId id="874" r:id="rId92"/>
    <p:sldId id="875" r:id="rId93"/>
    <p:sldId id="876" r:id="rId94"/>
    <p:sldId id="914" r:id="rId95"/>
    <p:sldId id="877" r:id="rId96"/>
    <p:sldId id="708" r:id="rId97"/>
    <p:sldId id="710" r:id="rId98"/>
    <p:sldId id="889" r:id="rId99"/>
    <p:sldId id="879" r:id="rId100"/>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85D"/>
    <a:srgbClr val="049A78"/>
    <a:srgbClr val="047364"/>
    <a:srgbClr val="012D28"/>
    <a:srgbClr val="A0FFCB"/>
    <a:srgbClr val="D0FF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A9CDA-9955-4428-8B93-25562BAFADE2}" v="3" dt="2019-10-30T12:00:07.6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78613" autoAdjust="0"/>
  </p:normalViewPr>
  <p:slideViewPr>
    <p:cSldViewPr snapToGrid="0">
      <p:cViewPr varScale="1">
        <p:scale>
          <a:sx n="68" d="100"/>
          <a:sy n="68" d="100"/>
        </p:scale>
        <p:origin x="765"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68C109-6693-4110-8EFA-EA8586A6B65D}" type="doc">
      <dgm:prSet loTypeId="urn:microsoft.com/office/officeart/2005/8/layout/default" loCatId="list" qsTypeId="urn:microsoft.com/office/officeart/2005/8/quickstyle/simple1" qsCatId="simple" csTypeId="urn:microsoft.com/office/officeart/2005/8/colors/accent6_2" csCatId="accent6" phldr="1"/>
      <dgm:spPr/>
      <dgm:t>
        <a:bodyPr/>
        <a:lstStyle/>
        <a:p>
          <a:endParaRPr lang="de-DE"/>
        </a:p>
      </dgm:t>
    </dgm:pt>
    <dgm:pt modelId="{3BBFC357-6F38-4422-ACA3-B9F216C1347B}">
      <dgm:prSet phldrT="[Text]"/>
      <dgm:spPr>
        <a:solidFill>
          <a:schemeClr val="bg2"/>
        </a:solidFill>
        <a:ln w="76200">
          <a:solidFill>
            <a:srgbClr val="FF585D"/>
          </a:solidFill>
        </a:ln>
      </dgm:spPr>
      <dgm:t>
        <a:bodyPr/>
        <a:lstStyle/>
        <a:p>
          <a:r>
            <a:rPr lang="de-DE" dirty="0"/>
            <a:t>Scrum Tag</a:t>
          </a:r>
        </a:p>
      </dgm:t>
    </dgm:pt>
    <dgm:pt modelId="{788E1CBB-D67D-4F4E-AA78-A72631658AF4}" type="parTrans" cxnId="{AA16B76A-27F7-4144-AB67-20CF744C6640}">
      <dgm:prSet/>
      <dgm:spPr/>
      <dgm:t>
        <a:bodyPr/>
        <a:lstStyle/>
        <a:p>
          <a:endParaRPr lang="de-DE"/>
        </a:p>
      </dgm:t>
    </dgm:pt>
    <dgm:pt modelId="{20B82598-A641-4FAD-86CB-818AA8A17E64}" type="sibTrans" cxnId="{AA16B76A-27F7-4144-AB67-20CF744C6640}">
      <dgm:prSet/>
      <dgm:spPr/>
      <dgm:t>
        <a:bodyPr/>
        <a:lstStyle/>
        <a:p>
          <a:endParaRPr lang="de-DE"/>
        </a:p>
      </dgm:t>
    </dgm:pt>
    <dgm:pt modelId="{5780CA03-9469-4624-B3C7-1BEC3B393098}">
      <dgm:prSet phldrT="[Text]"/>
      <dgm:spPr>
        <a:solidFill>
          <a:schemeClr val="bg2"/>
        </a:solidFill>
        <a:ln w="76200">
          <a:solidFill>
            <a:srgbClr val="FF585D"/>
          </a:solidFill>
        </a:ln>
      </dgm:spPr>
      <dgm:t>
        <a:bodyPr/>
        <a:lstStyle/>
        <a:p>
          <a:r>
            <a:rPr lang="de-DE" dirty="0"/>
            <a:t>Selbststudium</a:t>
          </a:r>
        </a:p>
      </dgm:t>
    </dgm:pt>
    <dgm:pt modelId="{4175D9F1-2467-44B0-9476-29C10A43FC6E}" type="parTrans" cxnId="{FE351136-AC82-47B8-AC21-730E3FB7AA8A}">
      <dgm:prSet/>
      <dgm:spPr/>
      <dgm:t>
        <a:bodyPr/>
        <a:lstStyle/>
        <a:p>
          <a:endParaRPr lang="de-DE"/>
        </a:p>
      </dgm:t>
    </dgm:pt>
    <dgm:pt modelId="{26B9C1B5-53ED-4EC5-9772-55CB72EC5FD4}" type="sibTrans" cxnId="{FE351136-AC82-47B8-AC21-730E3FB7AA8A}">
      <dgm:prSet/>
      <dgm:spPr/>
      <dgm:t>
        <a:bodyPr/>
        <a:lstStyle/>
        <a:p>
          <a:endParaRPr lang="de-DE"/>
        </a:p>
      </dgm:t>
    </dgm:pt>
    <dgm:pt modelId="{D67354B1-F1F4-4EAE-9AF5-74FA7B259BCC}">
      <dgm:prSet phldrT="[Text]"/>
      <dgm:spPr>
        <a:solidFill>
          <a:schemeClr val="bg2"/>
        </a:solidFill>
        <a:ln w="76200">
          <a:solidFill>
            <a:srgbClr val="FF585D"/>
          </a:solidFill>
        </a:ln>
      </dgm:spPr>
      <dgm:t>
        <a:bodyPr/>
        <a:lstStyle/>
        <a:p>
          <a:r>
            <a:rPr lang="de-DE" dirty="0" err="1"/>
            <a:t>Pre</a:t>
          </a:r>
          <a:r>
            <a:rPr lang="de-DE" dirty="0"/>
            <a:t>-Studies</a:t>
          </a:r>
        </a:p>
      </dgm:t>
    </dgm:pt>
    <dgm:pt modelId="{D5E22566-B055-4081-9B96-2B4E3D40BBC4}" type="parTrans" cxnId="{3DC365C4-FD95-4512-8EA6-C89FD40B79D9}">
      <dgm:prSet/>
      <dgm:spPr/>
      <dgm:t>
        <a:bodyPr/>
        <a:lstStyle/>
        <a:p>
          <a:endParaRPr lang="de-DE"/>
        </a:p>
      </dgm:t>
    </dgm:pt>
    <dgm:pt modelId="{CB96CC97-8BD6-4E06-8079-261E43681D36}" type="sibTrans" cxnId="{3DC365C4-FD95-4512-8EA6-C89FD40B79D9}">
      <dgm:prSet/>
      <dgm:spPr/>
      <dgm:t>
        <a:bodyPr/>
        <a:lstStyle/>
        <a:p>
          <a:endParaRPr lang="de-DE"/>
        </a:p>
      </dgm:t>
    </dgm:pt>
    <dgm:pt modelId="{D5C7DFAD-6D09-4CD0-8CF5-9095981DD82D}" type="pres">
      <dgm:prSet presAssocID="{1468C109-6693-4110-8EFA-EA8586A6B65D}" presName="diagram" presStyleCnt="0">
        <dgm:presLayoutVars>
          <dgm:dir/>
          <dgm:resizeHandles val="exact"/>
        </dgm:presLayoutVars>
      </dgm:prSet>
      <dgm:spPr/>
    </dgm:pt>
    <dgm:pt modelId="{4ADFF2DE-FC83-4DA5-8CA2-E18D6093EC47}" type="pres">
      <dgm:prSet presAssocID="{3BBFC357-6F38-4422-ACA3-B9F216C1347B}" presName="node" presStyleLbl="node1" presStyleIdx="0" presStyleCnt="3" custScaleX="98367" custLinFactNeighborX="742">
        <dgm:presLayoutVars>
          <dgm:bulletEnabled val="1"/>
        </dgm:presLayoutVars>
      </dgm:prSet>
      <dgm:spPr/>
    </dgm:pt>
    <dgm:pt modelId="{D7A38EBB-F480-4500-94FE-58C221B4BB97}" type="pres">
      <dgm:prSet presAssocID="{20B82598-A641-4FAD-86CB-818AA8A17E64}" presName="sibTrans" presStyleCnt="0"/>
      <dgm:spPr/>
    </dgm:pt>
    <dgm:pt modelId="{CC44F3B1-569E-4A26-8832-3C771FC4BA9A}" type="pres">
      <dgm:prSet presAssocID="{5780CA03-9469-4624-B3C7-1BEC3B393098}" presName="node" presStyleLbl="node1" presStyleIdx="1" presStyleCnt="3" custScaleX="98367" custLinFactNeighborX="742">
        <dgm:presLayoutVars>
          <dgm:bulletEnabled val="1"/>
        </dgm:presLayoutVars>
      </dgm:prSet>
      <dgm:spPr/>
    </dgm:pt>
    <dgm:pt modelId="{337F349F-653E-461B-9BC1-BE43A54ABAB2}" type="pres">
      <dgm:prSet presAssocID="{26B9C1B5-53ED-4EC5-9772-55CB72EC5FD4}" presName="sibTrans" presStyleCnt="0"/>
      <dgm:spPr/>
    </dgm:pt>
    <dgm:pt modelId="{736547A3-AB92-46FA-900E-5567D0FD6574}" type="pres">
      <dgm:prSet presAssocID="{D67354B1-F1F4-4EAE-9AF5-74FA7B259BCC}" presName="node" presStyleLbl="node1" presStyleIdx="2" presStyleCnt="3" custScaleX="98367" custLinFactNeighborX="742" custLinFactNeighborY="-2847">
        <dgm:presLayoutVars>
          <dgm:bulletEnabled val="1"/>
        </dgm:presLayoutVars>
      </dgm:prSet>
      <dgm:spPr/>
    </dgm:pt>
  </dgm:ptLst>
  <dgm:cxnLst>
    <dgm:cxn modelId="{E2A5EB1F-D021-4173-91F6-B67A5840BAB8}" type="presOf" srcId="{3BBFC357-6F38-4422-ACA3-B9F216C1347B}" destId="{4ADFF2DE-FC83-4DA5-8CA2-E18D6093EC47}" srcOrd="0" destOrd="0" presId="urn:microsoft.com/office/officeart/2005/8/layout/default"/>
    <dgm:cxn modelId="{DC3AF92F-8986-40CD-9791-F90024B6DDE7}" type="presOf" srcId="{1468C109-6693-4110-8EFA-EA8586A6B65D}" destId="{D5C7DFAD-6D09-4CD0-8CF5-9095981DD82D}" srcOrd="0" destOrd="0" presId="urn:microsoft.com/office/officeart/2005/8/layout/default"/>
    <dgm:cxn modelId="{FE351136-AC82-47B8-AC21-730E3FB7AA8A}" srcId="{1468C109-6693-4110-8EFA-EA8586A6B65D}" destId="{5780CA03-9469-4624-B3C7-1BEC3B393098}" srcOrd="1" destOrd="0" parTransId="{4175D9F1-2467-44B0-9476-29C10A43FC6E}" sibTransId="{26B9C1B5-53ED-4EC5-9772-55CB72EC5FD4}"/>
    <dgm:cxn modelId="{23A4053F-A19C-4CA2-94B6-A32308E457B6}" type="presOf" srcId="{D67354B1-F1F4-4EAE-9AF5-74FA7B259BCC}" destId="{736547A3-AB92-46FA-900E-5567D0FD6574}" srcOrd="0" destOrd="0" presId="urn:microsoft.com/office/officeart/2005/8/layout/default"/>
    <dgm:cxn modelId="{AA16B76A-27F7-4144-AB67-20CF744C6640}" srcId="{1468C109-6693-4110-8EFA-EA8586A6B65D}" destId="{3BBFC357-6F38-4422-ACA3-B9F216C1347B}" srcOrd="0" destOrd="0" parTransId="{788E1CBB-D67D-4F4E-AA78-A72631658AF4}" sibTransId="{20B82598-A641-4FAD-86CB-818AA8A17E64}"/>
    <dgm:cxn modelId="{9F641883-9031-4DE0-92FA-892BBD610082}" type="presOf" srcId="{5780CA03-9469-4624-B3C7-1BEC3B393098}" destId="{CC44F3B1-569E-4A26-8832-3C771FC4BA9A}" srcOrd="0" destOrd="0" presId="urn:microsoft.com/office/officeart/2005/8/layout/default"/>
    <dgm:cxn modelId="{3DC365C4-FD95-4512-8EA6-C89FD40B79D9}" srcId="{1468C109-6693-4110-8EFA-EA8586A6B65D}" destId="{D67354B1-F1F4-4EAE-9AF5-74FA7B259BCC}" srcOrd="2" destOrd="0" parTransId="{D5E22566-B055-4081-9B96-2B4E3D40BBC4}" sibTransId="{CB96CC97-8BD6-4E06-8079-261E43681D36}"/>
    <dgm:cxn modelId="{E81FA7E8-A81B-4043-99E1-15A7A3F2E5D2}" type="presParOf" srcId="{D5C7DFAD-6D09-4CD0-8CF5-9095981DD82D}" destId="{4ADFF2DE-FC83-4DA5-8CA2-E18D6093EC47}" srcOrd="0" destOrd="0" presId="urn:microsoft.com/office/officeart/2005/8/layout/default"/>
    <dgm:cxn modelId="{232E4144-9E21-4FAC-BECE-73736C988690}" type="presParOf" srcId="{D5C7DFAD-6D09-4CD0-8CF5-9095981DD82D}" destId="{D7A38EBB-F480-4500-94FE-58C221B4BB97}" srcOrd="1" destOrd="0" presId="urn:microsoft.com/office/officeart/2005/8/layout/default"/>
    <dgm:cxn modelId="{D881A554-497A-443D-AE57-D76555E166D8}" type="presParOf" srcId="{D5C7DFAD-6D09-4CD0-8CF5-9095981DD82D}" destId="{CC44F3B1-569E-4A26-8832-3C771FC4BA9A}" srcOrd="2" destOrd="0" presId="urn:microsoft.com/office/officeart/2005/8/layout/default"/>
    <dgm:cxn modelId="{9701ED98-07D3-4D96-892C-A25FA645247E}" type="presParOf" srcId="{D5C7DFAD-6D09-4CD0-8CF5-9095981DD82D}" destId="{337F349F-653E-461B-9BC1-BE43A54ABAB2}" srcOrd="3" destOrd="0" presId="urn:microsoft.com/office/officeart/2005/8/layout/default"/>
    <dgm:cxn modelId="{402C87B5-EAB7-4AD6-943D-60CE5FA15E9F}" type="presParOf" srcId="{D5C7DFAD-6D09-4CD0-8CF5-9095981DD82D}" destId="{736547A3-AB92-46FA-900E-5567D0FD6574}"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DFF2DE-FC83-4DA5-8CA2-E18D6093EC47}">
      <dsp:nvSpPr>
        <dsp:cNvPr id="0" name=""/>
        <dsp:cNvSpPr/>
      </dsp:nvSpPr>
      <dsp:spPr>
        <a:xfrm>
          <a:off x="880486" y="1887"/>
          <a:ext cx="2447990" cy="1493177"/>
        </a:xfrm>
        <a:prstGeom prst="rect">
          <a:avLst/>
        </a:prstGeom>
        <a:solidFill>
          <a:schemeClr val="bg2"/>
        </a:solidFill>
        <a:ln w="76200" cap="flat" cmpd="sng" algn="ctr">
          <a:solidFill>
            <a:srgbClr val="FF585D"/>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de-DE" sz="3100" kern="1200" dirty="0"/>
            <a:t>Scrum Tag</a:t>
          </a:r>
        </a:p>
      </dsp:txBody>
      <dsp:txXfrm>
        <a:off x="880486" y="1887"/>
        <a:ext cx="2447990" cy="1493177"/>
      </dsp:txXfrm>
    </dsp:sp>
    <dsp:sp modelId="{CC44F3B1-569E-4A26-8832-3C771FC4BA9A}">
      <dsp:nvSpPr>
        <dsp:cNvPr id="0" name=""/>
        <dsp:cNvSpPr/>
      </dsp:nvSpPr>
      <dsp:spPr>
        <a:xfrm>
          <a:off x="3577340" y="1887"/>
          <a:ext cx="2447990" cy="1493177"/>
        </a:xfrm>
        <a:prstGeom prst="rect">
          <a:avLst/>
        </a:prstGeom>
        <a:solidFill>
          <a:schemeClr val="bg2"/>
        </a:solidFill>
        <a:ln w="76200" cap="flat" cmpd="sng" algn="ctr">
          <a:solidFill>
            <a:srgbClr val="FF585D"/>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de-DE" sz="3100" kern="1200" dirty="0"/>
            <a:t>Selbststudium</a:t>
          </a:r>
        </a:p>
      </dsp:txBody>
      <dsp:txXfrm>
        <a:off x="3577340" y="1887"/>
        <a:ext cx="2447990" cy="1493177"/>
      </dsp:txXfrm>
    </dsp:sp>
    <dsp:sp modelId="{736547A3-AB92-46FA-900E-5567D0FD6574}">
      <dsp:nvSpPr>
        <dsp:cNvPr id="0" name=""/>
        <dsp:cNvSpPr/>
      </dsp:nvSpPr>
      <dsp:spPr>
        <a:xfrm>
          <a:off x="2228913" y="1701417"/>
          <a:ext cx="2447990" cy="1493177"/>
        </a:xfrm>
        <a:prstGeom prst="rect">
          <a:avLst/>
        </a:prstGeom>
        <a:solidFill>
          <a:schemeClr val="bg2"/>
        </a:solidFill>
        <a:ln w="76200" cap="flat" cmpd="sng" algn="ctr">
          <a:solidFill>
            <a:srgbClr val="FF585D"/>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de-DE" sz="3100" kern="1200" dirty="0" err="1"/>
            <a:t>Pre</a:t>
          </a:r>
          <a:r>
            <a:rPr lang="de-DE" sz="3100" kern="1200" dirty="0"/>
            <a:t>-Studies</a:t>
          </a:r>
        </a:p>
      </dsp:txBody>
      <dsp:txXfrm>
        <a:off x="2228913" y="1701417"/>
        <a:ext cx="2447990" cy="149317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jpg>
</file>

<file path=ppt/media/image21.png>
</file>

<file path=ppt/media/image2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F21F0E-C2EF-4E5A-BB81-E16FD40E6AE8}" type="datetimeFigureOut">
              <a:rPr lang="en-US" smtClean="0"/>
              <a:t>11/15/2019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1BAA81-B532-4A07-A171-2093B949E575}" type="slidenum">
              <a:rPr lang="en-US" smtClean="0"/>
              <a:t>‹#›</a:t>
            </a:fld>
            <a:endParaRPr lang="en-US"/>
          </a:p>
        </p:txBody>
      </p:sp>
    </p:spTree>
    <p:extLst>
      <p:ext uri="{BB962C8B-B14F-4D97-AF65-F5344CB8AC3E}">
        <p14:creationId xmlns:p14="http://schemas.microsoft.com/office/powerpoint/2010/main" val="3856238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mecabricks.com/en/models/QVzvMdRjJp9"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mecabricks.com/en/models/e8xaDdDPaB7"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mecabricks.com/en/models/QVzvM9NvJp9" TargetMode="External"/><Relationship Id="rId2" Type="http://schemas.openxmlformats.org/officeDocument/2006/relationships/slide" Target="../slides/slide27.xml"/><Relationship Id="rId1" Type="http://schemas.openxmlformats.org/officeDocument/2006/relationships/notesMaster" Target="../notesMasters/notesMaster1.xml"/><Relationship Id="rId5" Type="http://schemas.openxmlformats.org/officeDocument/2006/relationships/hyperlink" Target="https://www.mecabricks.com/en/models/Geje6XwxvKX" TargetMode="External"/><Relationship Id="rId4" Type="http://schemas.openxmlformats.org/officeDocument/2006/relationships/hyperlink" Target="https://www.mecabricks.com/en/models/8bJ2bRod2yB" TargetMode="Externa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www.mecabricks.com/en/models/87X2Rm7xaZY" TargetMode="External"/><Relationship Id="rId13" Type="http://schemas.openxmlformats.org/officeDocument/2006/relationships/hyperlink" Target="https://www.mecabricks.com/en/models/LyjWwQe6jJr" TargetMode="External"/><Relationship Id="rId3" Type="http://schemas.openxmlformats.org/officeDocument/2006/relationships/hyperlink" Target="https://www.mecabricks.com/en/models/P7l2BNRX20N" TargetMode="External"/><Relationship Id="rId7" Type="http://schemas.openxmlformats.org/officeDocument/2006/relationships/hyperlink" Target="https://www.mecabricks.com/en/models/AzOjoxJv6Z7" TargetMode="External"/><Relationship Id="rId12" Type="http://schemas.openxmlformats.org/officeDocument/2006/relationships/hyperlink" Target="https://www.mecabricks.com/en/models/bN02gVLaLDe" TargetMode="External"/><Relationship Id="rId2" Type="http://schemas.openxmlformats.org/officeDocument/2006/relationships/slide" Target="../slides/slide28.xml"/><Relationship Id="rId16" Type="http://schemas.openxmlformats.org/officeDocument/2006/relationships/hyperlink" Target="https://www.mecabricks.com/en/models/qJk2E4gZa9A" TargetMode="External"/><Relationship Id="rId1" Type="http://schemas.openxmlformats.org/officeDocument/2006/relationships/notesMaster" Target="../notesMasters/notesMaster1.xml"/><Relationship Id="rId6" Type="http://schemas.openxmlformats.org/officeDocument/2006/relationships/hyperlink" Target="https://www.mecabricks.com/en/models/beDa5ddvzg8" TargetMode="External"/><Relationship Id="rId11" Type="http://schemas.openxmlformats.org/officeDocument/2006/relationships/hyperlink" Target="https://www.mecabricks.com/en/models/Qb82xPM21zK" TargetMode="External"/><Relationship Id="rId5" Type="http://schemas.openxmlformats.org/officeDocument/2006/relationships/hyperlink" Target="https://www.mecabricks.com/en/models/LGVjK6Y2nz6" TargetMode="External"/><Relationship Id="rId15" Type="http://schemas.openxmlformats.org/officeDocument/2006/relationships/hyperlink" Target="https://www.mecabricks.com/en/models/WPkaJeobvxM" TargetMode="External"/><Relationship Id="rId10" Type="http://schemas.openxmlformats.org/officeDocument/2006/relationships/hyperlink" Target="https://www.mecabricks.com/en/models/nKZvm19vG64" TargetMode="External"/><Relationship Id="rId4" Type="http://schemas.openxmlformats.org/officeDocument/2006/relationships/hyperlink" Target="https://www.mecabricks.com/en/models/pyj6WEdRvRq" TargetMode="External"/><Relationship Id="rId9" Type="http://schemas.openxmlformats.org/officeDocument/2006/relationships/hyperlink" Target="https://www.mecabricks.com/en/models/r0DvYpWj9ez" TargetMode="External"/><Relationship Id="rId14" Type="http://schemas.openxmlformats.org/officeDocument/2006/relationships/hyperlink" Target="https://www.mecabricks.com/en/models/beDa5PeGvzg"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mecabricks.com/en/models/79a8GqoXv8w"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mecabricks.com/en/models/QVzvMdRjJp9"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www.mecabricks.com/en/models/e8xaDdDPaB7"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www.mecabricks.com/en/models/QVzvM9NvJp9"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www.mecabricks.com/en/models/Geje6XwxvKX" TargetMode="External"/><Relationship Id="rId4" Type="http://schemas.openxmlformats.org/officeDocument/2006/relationships/hyperlink" Target="https://www.mecabricks.com/en/models/8bJ2bRod2yB" TargetMode="External"/></Relationships>
</file>

<file path=ppt/notesSlides/_rels/notesSlide36.xml.rels><?xml version="1.0" encoding="UTF-8" standalone="yes"?>
<Relationships xmlns="http://schemas.openxmlformats.org/package/2006/relationships"><Relationship Id="rId8" Type="http://schemas.openxmlformats.org/officeDocument/2006/relationships/hyperlink" Target="https://www.mecabricks.com/en/models/87X2Rm7xaZY" TargetMode="External"/><Relationship Id="rId13" Type="http://schemas.openxmlformats.org/officeDocument/2006/relationships/hyperlink" Target="https://www.mecabricks.com/en/models/LyjWwQe6jJr" TargetMode="External"/><Relationship Id="rId3" Type="http://schemas.openxmlformats.org/officeDocument/2006/relationships/hyperlink" Target="https://www.mecabricks.com/en/models/P7l2BNRX20N" TargetMode="External"/><Relationship Id="rId7" Type="http://schemas.openxmlformats.org/officeDocument/2006/relationships/hyperlink" Target="https://www.mecabricks.com/en/models/AzOjoxJv6Z7" TargetMode="External"/><Relationship Id="rId12" Type="http://schemas.openxmlformats.org/officeDocument/2006/relationships/hyperlink" Target="https://www.mecabricks.com/en/models/bN02gVLaLDe" TargetMode="External"/><Relationship Id="rId2" Type="http://schemas.openxmlformats.org/officeDocument/2006/relationships/slide" Target="../slides/slide59.xml"/><Relationship Id="rId16" Type="http://schemas.openxmlformats.org/officeDocument/2006/relationships/hyperlink" Target="https://www.mecabricks.com/en/models/qJk2E4gZa9A" TargetMode="External"/><Relationship Id="rId1" Type="http://schemas.openxmlformats.org/officeDocument/2006/relationships/notesMaster" Target="../notesMasters/notesMaster1.xml"/><Relationship Id="rId6" Type="http://schemas.openxmlformats.org/officeDocument/2006/relationships/hyperlink" Target="https://www.mecabricks.com/en/models/beDa5ddvzg8" TargetMode="External"/><Relationship Id="rId11" Type="http://schemas.openxmlformats.org/officeDocument/2006/relationships/hyperlink" Target="https://www.mecabricks.com/en/models/Qb82xPM21zK" TargetMode="External"/><Relationship Id="rId5" Type="http://schemas.openxmlformats.org/officeDocument/2006/relationships/hyperlink" Target="https://www.mecabricks.com/en/models/LGVjK6Y2nz6" TargetMode="External"/><Relationship Id="rId15" Type="http://schemas.openxmlformats.org/officeDocument/2006/relationships/hyperlink" Target="https://www.mecabricks.com/en/models/WPkaJeobvxM" TargetMode="External"/><Relationship Id="rId10" Type="http://schemas.openxmlformats.org/officeDocument/2006/relationships/hyperlink" Target="https://www.mecabricks.com/en/models/nKZvm19vG64" TargetMode="External"/><Relationship Id="rId4" Type="http://schemas.openxmlformats.org/officeDocument/2006/relationships/hyperlink" Target="https://www.mecabricks.com/en/models/pyj6WEdRvRq" TargetMode="External"/><Relationship Id="rId9" Type="http://schemas.openxmlformats.org/officeDocument/2006/relationships/hyperlink" Target="https://www.mecabricks.com/en/models/r0DvYpWj9ez" TargetMode="External"/><Relationship Id="rId14" Type="http://schemas.openxmlformats.org/officeDocument/2006/relationships/hyperlink" Target="https://www.mecabricks.com/en/models/beDa5PeGvzg" TargetMode="Externa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www.mecabricks.com/en/models/79a8GqoXv8w"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www.mecabricks.com/en/models/QVzvMdRjJp9" TargetMode="External"/><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www.mecabricks.com/en/models/e8xaDdDPaB7" TargetMode="External"/><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www.mecabricks.com/en/models/QVzvM9NvJp9" TargetMode="External"/><Relationship Id="rId2" Type="http://schemas.openxmlformats.org/officeDocument/2006/relationships/slide" Target="../slides/slide72.xml"/><Relationship Id="rId1" Type="http://schemas.openxmlformats.org/officeDocument/2006/relationships/notesMaster" Target="../notesMasters/notesMaster1.xml"/><Relationship Id="rId5" Type="http://schemas.openxmlformats.org/officeDocument/2006/relationships/hyperlink" Target="https://www.mecabricks.com/en/models/Geje6XwxvKX" TargetMode="External"/><Relationship Id="rId4" Type="http://schemas.openxmlformats.org/officeDocument/2006/relationships/hyperlink" Target="https://www.mecabricks.com/en/models/8bJ2bRod2yB" TargetMode="External"/></Relationships>
</file>

<file path=ppt/notesSlides/_rels/notesSlide48.xml.rels><?xml version="1.0" encoding="UTF-8" standalone="yes"?>
<Relationships xmlns="http://schemas.openxmlformats.org/package/2006/relationships"><Relationship Id="rId8" Type="http://schemas.openxmlformats.org/officeDocument/2006/relationships/hyperlink" Target="https://www.mecabricks.com/en/models/87X2Rm7xaZY" TargetMode="External"/><Relationship Id="rId13" Type="http://schemas.openxmlformats.org/officeDocument/2006/relationships/hyperlink" Target="https://www.mecabricks.com/en/models/LyjWwQe6jJr" TargetMode="External"/><Relationship Id="rId3" Type="http://schemas.openxmlformats.org/officeDocument/2006/relationships/hyperlink" Target="https://www.mecabricks.com/en/models/P7l2BNRX20N" TargetMode="External"/><Relationship Id="rId7" Type="http://schemas.openxmlformats.org/officeDocument/2006/relationships/hyperlink" Target="https://www.mecabricks.com/en/models/AzOjoxJv6Z7" TargetMode="External"/><Relationship Id="rId12" Type="http://schemas.openxmlformats.org/officeDocument/2006/relationships/hyperlink" Target="https://www.mecabricks.com/en/models/bN02gVLaLDe" TargetMode="External"/><Relationship Id="rId2" Type="http://schemas.openxmlformats.org/officeDocument/2006/relationships/slide" Target="../slides/slide73.xml"/><Relationship Id="rId16" Type="http://schemas.openxmlformats.org/officeDocument/2006/relationships/hyperlink" Target="https://www.mecabricks.com/en/models/qJk2E4gZa9A" TargetMode="External"/><Relationship Id="rId1" Type="http://schemas.openxmlformats.org/officeDocument/2006/relationships/notesMaster" Target="../notesMasters/notesMaster1.xml"/><Relationship Id="rId6" Type="http://schemas.openxmlformats.org/officeDocument/2006/relationships/hyperlink" Target="https://www.mecabricks.com/en/models/beDa5ddvzg8" TargetMode="External"/><Relationship Id="rId11" Type="http://schemas.openxmlformats.org/officeDocument/2006/relationships/hyperlink" Target="https://www.mecabricks.com/en/models/Qb82xPM21zK" TargetMode="External"/><Relationship Id="rId5" Type="http://schemas.openxmlformats.org/officeDocument/2006/relationships/hyperlink" Target="https://www.mecabricks.com/en/models/LGVjK6Y2nz6" TargetMode="External"/><Relationship Id="rId15" Type="http://schemas.openxmlformats.org/officeDocument/2006/relationships/hyperlink" Target="https://www.mecabricks.com/en/models/WPkaJeobvxM" TargetMode="External"/><Relationship Id="rId10" Type="http://schemas.openxmlformats.org/officeDocument/2006/relationships/hyperlink" Target="https://www.mecabricks.com/en/models/nKZvm19vG64" TargetMode="External"/><Relationship Id="rId4" Type="http://schemas.openxmlformats.org/officeDocument/2006/relationships/hyperlink" Target="https://www.mecabricks.com/en/models/pyj6WEdRvRq" TargetMode="External"/><Relationship Id="rId9" Type="http://schemas.openxmlformats.org/officeDocument/2006/relationships/hyperlink" Target="https://www.mecabricks.com/en/models/r0DvYpWj9ez" TargetMode="External"/><Relationship Id="rId14" Type="http://schemas.openxmlformats.org/officeDocument/2006/relationships/hyperlink" Target="https://www.mecabricks.com/en/models/beDa5PeGvzg" TargetMode="Externa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www.mecabricks.com/en/models/79a8GqoXv8w" TargetMode="External"/><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t2informatik.de/wissen-kompakt/scrum/" TargetMode="External"/><Relationship Id="rId2" Type="http://schemas.openxmlformats.org/officeDocument/2006/relationships/slide" Target="../slides/slide85.xml"/><Relationship Id="rId1" Type="http://schemas.openxmlformats.org/officeDocument/2006/relationships/notesMaster" Target="../notesMasters/notesMaster1.xml"/><Relationship Id="rId5" Type="http://schemas.openxmlformats.org/officeDocument/2006/relationships/hyperlink" Target="https://t2informatik.de/wissen-kompakt/timeboxing/" TargetMode="External"/><Relationship Id="rId4" Type="http://schemas.openxmlformats.org/officeDocument/2006/relationships/hyperlink" Target="https://t2informatik.de/wissen-kompakt/daily-scrum/" TargetMode="Externa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7</a:t>
            </a:fld>
            <a:endParaRPr lang="en-US"/>
          </a:p>
        </p:txBody>
      </p:sp>
    </p:spTree>
    <p:extLst>
      <p:ext uri="{BB962C8B-B14F-4D97-AF65-F5344CB8AC3E}">
        <p14:creationId xmlns:p14="http://schemas.microsoft.com/office/powerpoint/2010/main" val="1786415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20</a:t>
            </a:fld>
            <a:endParaRPr lang="de-DE"/>
          </a:p>
        </p:txBody>
      </p:sp>
    </p:spTree>
    <p:extLst>
      <p:ext uri="{BB962C8B-B14F-4D97-AF65-F5344CB8AC3E}">
        <p14:creationId xmlns:p14="http://schemas.microsoft.com/office/powerpoint/2010/main" val="42543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Teil wollen wir kurz auf LEGO-City eingehen – das praktische Projekt, dass uns den ganzen Tag folgt</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22</a:t>
            </a:fld>
            <a:endParaRPr lang="de-DE"/>
          </a:p>
        </p:txBody>
      </p:sp>
    </p:spTree>
    <p:extLst>
      <p:ext uri="{BB962C8B-B14F-4D97-AF65-F5344CB8AC3E}">
        <p14:creationId xmlns:p14="http://schemas.microsoft.com/office/powerpoint/2010/main" val="32011541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https://www.mecabricks.com/en/models/QVzvMdRjJp9</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25</a:t>
            </a:fld>
            <a:endParaRPr lang="de-DE"/>
          </a:p>
        </p:txBody>
      </p:sp>
    </p:spTree>
    <p:extLst>
      <p:ext uri="{BB962C8B-B14F-4D97-AF65-F5344CB8AC3E}">
        <p14:creationId xmlns:p14="http://schemas.microsoft.com/office/powerpoint/2010/main" val="1444716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https://www.mecabricks.com/en/models/e8xaDdDPaB7</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26</a:t>
            </a:fld>
            <a:endParaRPr lang="de-DE"/>
          </a:p>
        </p:txBody>
      </p:sp>
    </p:spTree>
    <p:extLst>
      <p:ext uri="{BB962C8B-B14F-4D97-AF65-F5344CB8AC3E}">
        <p14:creationId xmlns:p14="http://schemas.microsoft.com/office/powerpoint/2010/main" val="17756289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https://www.mecabricks.com/en/models/QVzvM9NvJp9</a:t>
            </a:r>
            <a:endParaRPr lang="en-US" dirty="0"/>
          </a:p>
          <a:p>
            <a:endParaRPr lang="en-US" dirty="0"/>
          </a:p>
          <a:p>
            <a:r>
              <a:rPr lang="en-US" dirty="0">
                <a:hlinkClick r:id="rId4"/>
              </a:rPr>
              <a:t>https://www.mecabricks.com/en/models/8bJ2bRod2yB</a:t>
            </a:r>
            <a:endParaRPr lang="en-US" dirty="0"/>
          </a:p>
          <a:p>
            <a:endParaRPr lang="en-US" dirty="0"/>
          </a:p>
          <a:p>
            <a:r>
              <a:rPr lang="en-US" dirty="0">
                <a:hlinkClick r:id="rId5"/>
              </a:rPr>
              <a:t>https://www.mecabricks.com/en/models/Geje6XwxvKX</a:t>
            </a:r>
            <a:endParaRPr lang="en-US" dirty="0"/>
          </a:p>
          <a:p>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27</a:t>
            </a:fld>
            <a:endParaRPr lang="de-DE"/>
          </a:p>
        </p:txBody>
      </p:sp>
    </p:spTree>
    <p:extLst>
      <p:ext uri="{BB962C8B-B14F-4D97-AF65-F5344CB8AC3E}">
        <p14:creationId xmlns:p14="http://schemas.microsoft.com/office/powerpoint/2010/main" val="14441874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https://www.mecabricks.com/en/models/P7l2BNRX20N</a:t>
            </a:r>
            <a:endParaRPr lang="en-US" dirty="0"/>
          </a:p>
          <a:p>
            <a:endParaRPr lang="en-US" dirty="0"/>
          </a:p>
          <a:p>
            <a:r>
              <a:rPr lang="en-US" dirty="0">
                <a:hlinkClick r:id="rId4"/>
              </a:rPr>
              <a:t>https://www.mecabricks.com/en/models/pyj6WEdRvRq</a:t>
            </a:r>
            <a:endParaRPr lang="en-US" dirty="0"/>
          </a:p>
          <a:p>
            <a:endParaRPr lang="en-US" dirty="0"/>
          </a:p>
          <a:p>
            <a:r>
              <a:rPr lang="en-US" dirty="0">
                <a:hlinkClick r:id="rId5"/>
              </a:rPr>
              <a:t>https://www.mecabricks.com/en/models/LGVjK6Y2nz6</a:t>
            </a:r>
            <a:endParaRPr lang="en-US" dirty="0"/>
          </a:p>
          <a:p>
            <a:endParaRPr lang="en-US" dirty="0"/>
          </a:p>
          <a:p>
            <a:r>
              <a:rPr lang="en-US" dirty="0">
                <a:hlinkClick r:id="rId6"/>
              </a:rPr>
              <a:t>https://www.mecabricks.com/en/models/beDa5ddvzg8</a:t>
            </a:r>
            <a:endParaRPr lang="en-US" dirty="0"/>
          </a:p>
          <a:p>
            <a:endParaRPr lang="en-US" dirty="0"/>
          </a:p>
          <a:p>
            <a:r>
              <a:rPr lang="en-US" dirty="0">
                <a:hlinkClick r:id="rId7"/>
              </a:rPr>
              <a:t>https://www.mecabricks.com/en/models/AzOjoxJv6Z7</a:t>
            </a:r>
            <a:endParaRPr lang="en-US" dirty="0"/>
          </a:p>
          <a:p>
            <a:endParaRPr lang="en-US" dirty="0"/>
          </a:p>
          <a:p>
            <a:r>
              <a:rPr lang="en-US" dirty="0">
                <a:hlinkClick r:id="rId8"/>
              </a:rPr>
              <a:t>https://www.mecabricks.com/en/models/87X2Rm7xaZY</a:t>
            </a:r>
            <a:endParaRPr lang="en-US" dirty="0"/>
          </a:p>
          <a:p>
            <a:endParaRPr lang="en-US" dirty="0"/>
          </a:p>
          <a:p>
            <a:r>
              <a:rPr lang="en-US" dirty="0">
                <a:hlinkClick r:id="rId9"/>
              </a:rPr>
              <a:t>https://www.mecabricks.com/en/models/r0DvYpWj9ez</a:t>
            </a:r>
            <a:endParaRPr lang="en-US" dirty="0"/>
          </a:p>
          <a:p>
            <a:endParaRPr lang="en-US" dirty="0"/>
          </a:p>
          <a:p>
            <a:r>
              <a:rPr lang="en-US" dirty="0">
                <a:hlinkClick r:id="rId10"/>
              </a:rPr>
              <a:t>https://www.mecabricks.com/en/models/nKZvm19vG64</a:t>
            </a:r>
            <a:endParaRPr lang="en-US" dirty="0"/>
          </a:p>
          <a:p>
            <a:endParaRPr lang="en-US" dirty="0"/>
          </a:p>
          <a:p>
            <a:r>
              <a:rPr lang="en-US" dirty="0">
                <a:hlinkClick r:id="rId11"/>
              </a:rPr>
              <a:t>https://www.mecabricks.com/en/models/Qb82xPM21zK</a:t>
            </a:r>
            <a:endParaRPr lang="en-US" dirty="0"/>
          </a:p>
          <a:p>
            <a:endParaRPr lang="en-US" dirty="0"/>
          </a:p>
          <a:p>
            <a:r>
              <a:rPr lang="en-US" dirty="0">
                <a:hlinkClick r:id="rId12"/>
              </a:rPr>
              <a:t>https://www.mecabricks.com/en/models/bN02gVLaLDe</a:t>
            </a:r>
            <a:endParaRPr lang="en-US" dirty="0"/>
          </a:p>
          <a:p>
            <a:endParaRPr lang="en-US" dirty="0"/>
          </a:p>
          <a:p>
            <a:endParaRPr lang="en-US" dirty="0"/>
          </a:p>
          <a:p>
            <a:r>
              <a:rPr lang="en-US" dirty="0">
                <a:hlinkClick r:id="rId13"/>
              </a:rPr>
              <a:t>https://www.mecabricks.com/en/models/LyjWwQe6jJr</a:t>
            </a:r>
            <a:endParaRPr lang="en-US" dirty="0"/>
          </a:p>
          <a:p>
            <a:endParaRPr lang="en-US" dirty="0"/>
          </a:p>
          <a:p>
            <a:r>
              <a:rPr lang="en-US" dirty="0">
                <a:hlinkClick r:id="rId14"/>
              </a:rPr>
              <a:t>https://www.mecabricks.com/en/models/beDa5PeGvzg</a:t>
            </a:r>
            <a:endParaRPr lang="en-US" dirty="0"/>
          </a:p>
          <a:p>
            <a:endParaRPr lang="en-US" dirty="0"/>
          </a:p>
          <a:p>
            <a:r>
              <a:rPr lang="en-US" dirty="0">
                <a:hlinkClick r:id="rId15"/>
              </a:rPr>
              <a:t>https://www.mecabricks.com/en/models/WPkaJeobvxM</a:t>
            </a:r>
            <a:endParaRPr lang="en-US" dirty="0"/>
          </a:p>
          <a:p>
            <a:endParaRPr lang="en-US" dirty="0"/>
          </a:p>
          <a:p>
            <a:r>
              <a:rPr lang="en-US" dirty="0">
                <a:hlinkClick r:id="rId16"/>
              </a:rPr>
              <a:t>https://www.mecabricks.com/en/models/qJk2E4gZa9A</a:t>
            </a:r>
            <a:endParaRPr lang="en-US" dirty="0"/>
          </a:p>
          <a:p>
            <a:endParaRPr lang="en-US" dirty="0"/>
          </a:p>
        </p:txBody>
      </p:sp>
      <p:sp>
        <p:nvSpPr>
          <p:cNvPr id="4" name="Foliennummernplatzhalter 3"/>
          <p:cNvSpPr>
            <a:spLocks noGrp="1"/>
          </p:cNvSpPr>
          <p:nvPr>
            <p:ph type="sldNum" sz="quarter" idx="5"/>
          </p:nvPr>
        </p:nvSpPr>
        <p:spPr/>
        <p:txBody>
          <a:bodyPr/>
          <a:lstStyle/>
          <a:p>
            <a:fld id="{0847FE3B-54BA-40DD-BB88-299F9C0AD964}" type="slidenum">
              <a:rPr lang="de-DE" smtClean="0"/>
              <a:t>28</a:t>
            </a:fld>
            <a:endParaRPr lang="de-DE"/>
          </a:p>
        </p:txBody>
      </p:sp>
    </p:spTree>
    <p:extLst>
      <p:ext uri="{BB962C8B-B14F-4D97-AF65-F5344CB8AC3E}">
        <p14:creationId xmlns:p14="http://schemas.microsoft.com/office/powerpoint/2010/main" val="18059808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https://www.mecabricks.com/en/models/79a8GqoXv8w</a:t>
            </a:r>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29</a:t>
            </a:fld>
            <a:endParaRPr lang="de-DE"/>
          </a:p>
        </p:txBody>
      </p:sp>
    </p:spTree>
    <p:extLst>
      <p:ext uri="{BB962C8B-B14F-4D97-AF65-F5344CB8AC3E}">
        <p14:creationId xmlns:p14="http://schemas.microsoft.com/office/powerpoint/2010/main" val="19317852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Alle Consultants sollen zusammen in EINEM Team mit Hilfe von Zetteln, Stift und Wand folgende Begriffe zusammen bringen, am Ende ist jeder für einen Zettel verantwortlich. Die Verantwortung muss auf der Rückseite des Zettels stehen.</a:t>
            </a:r>
          </a:p>
          <a:p>
            <a:endParaRPr lang="de-DE" dirty="0"/>
          </a:p>
          <a:p>
            <a:r>
              <a:rPr lang="de-DE" dirty="0"/>
              <a:t>Vorbereitung: Zettel mit folgenden Begriffen ausdrucken:</a:t>
            </a:r>
          </a:p>
          <a:p>
            <a:endParaRPr lang="de-DE" dirty="0"/>
          </a:p>
          <a:p>
            <a:endParaRPr lang="de-DE" dirty="0"/>
          </a:p>
          <a:p>
            <a:r>
              <a:rPr lang="de-DE" dirty="0"/>
              <a:t>Scrum Team</a:t>
            </a:r>
          </a:p>
          <a:p>
            <a:r>
              <a:rPr lang="de-DE" dirty="0"/>
              <a:t>Entwicklungs-Team</a:t>
            </a:r>
          </a:p>
          <a:p>
            <a:r>
              <a:rPr lang="de-DE" dirty="0"/>
              <a:t>Scrum Master</a:t>
            </a:r>
          </a:p>
          <a:p>
            <a:r>
              <a:rPr lang="de-DE" dirty="0" err="1"/>
              <a:t>Product</a:t>
            </a:r>
            <a:r>
              <a:rPr lang="de-DE" dirty="0"/>
              <a:t> </a:t>
            </a:r>
            <a:r>
              <a:rPr lang="de-DE" dirty="0" err="1"/>
              <a:t>Owner</a:t>
            </a:r>
            <a:endParaRPr lang="de-DE" dirty="0"/>
          </a:p>
          <a:p>
            <a:r>
              <a:rPr lang="de-DE" dirty="0"/>
              <a:t>Entwickler</a:t>
            </a:r>
          </a:p>
          <a:p>
            <a:r>
              <a:rPr lang="de-DE" dirty="0"/>
              <a:t>Business </a:t>
            </a:r>
            <a:r>
              <a:rPr lang="de-DE" dirty="0" err="1"/>
              <a:t>Owner</a:t>
            </a:r>
            <a:endParaRPr lang="de-DE" dirty="0"/>
          </a:p>
          <a:p>
            <a:r>
              <a:rPr lang="de-DE" dirty="0" err="1"/>
              <a:t>Stackholder</a:t>
            </a:r>
            <a:endParaRPr lang="en-DE" dirty="0"/>
          </a:p>
          <a:p>
            <a:r>
              <a:rPr lang="en-US" sz="1200" b="0" i="0" u="none" strike="noStrike" kern="1200" baseline="0" dirty="0">
                <a:solidFill>
                  <a:schemeClr val="tx1"/>
                </a:solidFill>
                <a:latin typeface="+mn-lt"/>
                <a:ea typeface="+mn-ea"/>
                <a:cs typeface="+mn-cs"/>
              </a:rPr>
              <a:t>Product Backlog, </a:t>
            </a:r>
          </a:p>
          <a:p>
            <a:r>
              <a:rPr lang="en-US" sz="1200" b="0" i="0" u="none" strike="noStrike" kern="1200" baseline="0" dirty="0">
                <a:solidFill>
                  <a:schemeClr val="tx1"/>
                </a:solidFill>
                <a:latin typeface="+mn-lt"/>
                <a:ea typeface="+mn-ea"/>
                <a:cs typeface="+mn-cs"/>
              </a:rPr>
              <a:t>Sprint Backlog,</a:t>
            </a:r>
          </a:p>
          <a:p>
            <a:r>
              <a:rPr lang="en-US" sz="1200" b="0" i="0" u="none" strike="noStrike" kern="1200" baseline="0" dirty="0" err="1">
                <a:solidFill>
                  <a:schemeClr val="tx1"/>
                </a:solidFill>
                <a:latin typeface="+mn-lt"/>
                <a:ea typeface="+mn-ea"/>
                <a:cs typeface="+mn-cs"/>
              </a:rPr>
              <a:t>UserStory</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Tasks</a:t>
            </a:r>
          </a:p>
          <a:p>
            <a:r>
              <a:rPr lang="en-US" sz="1200" b="0" i="0" u="none" strike="noStrike" kern="1200" baseline="0" dirty="0" err="1">
                <a:solidFill>
                  <a:schemeClr val="tx1"/>
                </a:solidFill>
                <a:latin typeface="+mn-lt"/>
                <a:ea typeface="+mn-ea"/>
                <a:cs typeface="+mn-cs"/>
              </a:rPr>
              <a:t>Produktinkrement</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Sprint, </a:t>
            </a:r>
          </a:p>
          <a:p>
            <a:r>
              <a:rPr lang="en-US" sz="1200" b="0" i="0" u="none" strike="noStrike" kern="1200" baseline="0" dirty="0">
                <a:solidFill>
                  <a:schemeClr val="tx1"/>
                </a:solidFill>
                <a:latin typeface="+mn-lt"/>
                <a:ea typeface="+mn-ea"/>
                <a:cs typeface="+mn-cs"/>
              </a:rPr>
              <a:t>Sprint Planning,</a:t>
            </a:r>
          </a:p>
          <a:p>
            <a:r>
              <a:rPr lang="en-US" sz="1200" b="0" i="0" u="none" strike="noStrike" kern="1200" baseline="0" dirty="0">
                <a:solidFill>
                  <a:schemeClr val="tx1"/>
                </a:solidFill>
                <a:latin typeface="+mn-lt"/>
                <a:ea typeface="+mn-ea"/>
                <a:cs typeface="+mn-cs"/>
              </a:rPr>
              <a:t>Daily Scrum, </a:t>
            </a:r>
          </a:p>
          <a:p>
            <a:r>
              <a:rPr lang="en-US" sz="1200" b="0" i="0" u="none" strike="noStrike" kern="1200" baseline="0" dirty="0">
                <a:solidFill>
                  <a:schemeClr val="tx1"/>
                </a:solidFill>
                <a:latin typeface="+mn-lt"/>
                <a:ea typeface="+mn-ea"/>
                <a:cs typeface="+mn-cs"/>
              </a:rPr>
              <a:t>Sprint Review, </a:t>
            </a:r>
          </a:p>
          <a:p>
            <a:r>
              <a:rPr lang="en-US" sz="1200" b="0" i="0" u="none" strike="noStrike" kern="1200" baseline="0" dirty="0">
                <a:solidFill>
                  <a:schemeClr val="tx1"/>
                </a:solidFill>
                <a:latin typeface="+mn-lt"/>
                <a:ea typeface="+mn-ea"/>
                <a:cs typeface="+mn-cs"/>
              </a:rPr>
              <a:t>Sprint </a:t>
            </a:r>
            <a:r>
              <a:rPr lang="en-US" sz="1200" b="0" i="0" u="none" strike="noStrike" kern="1200" baseline="0" dirty="0" err="1">
                <a:solidFill>
                  <a:schemeClr val="tx1"/>
                </a:solidFill>
                <a:latin typeface="+mn-lt"/>
                <a:ea typeface="+mn-ea"/>
                <a:cs typeface="+mn-cs"/>
              </a:rPr>
              <a:t>Retrospektive</a:t>
            </a:r>
            <a:endParaRPr lang="en-US" sz="1200" b="0" i="0" u="none" strike="noStrike" kern="1200" baseline="0" dirty="0">
              <a:solidFill>
                <a:schemeClr val="tx1"/>
              </a:solidFill>
              <a:latin typeface="+mn-lt"/>
              <a:ea typeface="+mn-ea"/>
              <a:cs typeface="+mn-cs"/>
            </a:endParaRPr>
          </a:p>
          <a:p>
            <a:r>
              <a:rPr lang="en-US" sz="1200" b="0" i="0" u="none" strike="noStrike" kern="1200" baseline="0" dirty="0" err="1">
                <a:solidFill>
                  <a:schemeClr val="tx1"/>
                </a:solidFill>
                <a:latin typeface="+mn-lt"/>
                <a:ea typeface="+mn-ea"/>
                <a:cs typeface="+mn-cs"/>
              </a:rPr>
              <a:t>Verantwortung</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für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Bezahlung</a:t>
            </a:r>
            <a:r>
              <a:rPr lang="en-US" sz="1200" b="0" i="0" u="none" strike="noStrike" kern="1200" baseline="0" dirty="0">
                <a:solidFill>
                  <a:schemeClr val="tx1"/>
                </a:solidFill>
                <a:latin typeface="+mn-lt"/>
                <a:ea typeface="+mn-ea"/>
                <a:cs typeface="+mn-cs"/>
              </a:rPr>
              <a:t> des </a:t>
            </a:r>
            <a:r>
              <a:rPr lang="en-US" sz="1200" b="0" i="0" u="none" strike="noStrike" kern="1200" baseline="0" dirty="0" err="1">
                <a:solidFill>
                  <a:schemeClr val="tx1"/>
                </a:solidFill>
                <a:latin typeface="+mn-lt"/>
                <a:ea typeface="+mn-ea"/>
                <a:cs typeface="+mn-cs"/>
              </a:rPr>
              <a:t>Gehaltes</a:t>
            </a:r>
            <a:endParaRPr lang="en-US" sz="1200" b="0" i="0" u="none" strike="noStrike" kern="1200" baseline="0" dirty="0">
              <a:solidFill>
                <a:schemeClr val="tx1"/>
              </a:solidFill>
              <a:latin typeface="+mn-lt"/>
              <a:ea typeface="+mn-ea"/>
              <a:cs typeface="+mn-cs"/>
            </a:endParaRPr>
          </a:p>
          <a:p>
            <a:r>
              <a:rPr lang="en-US" sz="1200" b="0" i="0" u="none" strike="noStrike" kern="1200" baseline="0" dirty="0" err="1">
                <a:solidFill>
                  <a:schemeClr val="tx1"/>
                </a:solidFill>
                <a:latin typeface="+mn-lt"/>
                <a:ea typeface="+mn-ea"/>
                <a:cs typeface="+mn-cs"/>
              </a:rPr>
              <a:t>Verantwortung</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für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Produkt</a:t>
            </a:r>
            <a:endParaRPr lang="en-US" sz="1200" b="0" i="0" u="none" strike="noStrike" kern="1200" baseline="0" dirty="0">
              <a:solidFill>
                <a:schemeClr val="tx1"/>
              </a:solidFill>
              <a:latin typeface="+mn-lt"/>
              <a:ea typeface="+mn-ea"/>
              <a:cs typeface="+mn-cs"/>
            </a:endParaRPr>
          </a:p>
          <a:p>
            <a:r>
              <a:rPr lang="en-US" sz="1200" b="0" i="0" u="none" strike="noStrike" kern="1200" baseline="0" dirty="0" err="1">
                <a:solidFill>
                  <a:schemeClr val="tx1"/>
                </a:solidFill>
                <a:latin typeface="+mn-lt"/>
                <a:ea typeface="+mn-ea"/>
                <a:cs typeface="+mn-cs"/>
              </a:rPr>
              <a:t>Verantwortung</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für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Ablauf</a:t>
            </a:r>
            <a:endParaRPr lang="en-US" sz="1200" b="0" i="0" u="none" strike="noStrike" kern="1200" baseline="0" dirty="0">
              <a:solidFill>
                <a:schemeClr val="tx1"/>
              </a:solidFill>
              <a:latin typeface="+mn-lt"/>
              <a:ea typeface="+mn-ea"/>
              <a:cs typeface="+mn-cs"/>
            </a:endParaRPr>
          </a:p>
          <a:p>
            <a:r>
              <a:rPr lang="en-US" sz="1200" b="0" i="0" u="none" strike="noStrike" kern="1200" baseline="0" dirty="0" err="1">
                <a:solidFill>
                  <a:schemeClr val="tx1"/>
                </a:solidFill>
                <a:latin typeface="+mn-lt"/>
                <a:ea typeface="+mn-ea"/>
                <a:cs typeface="+mn-cs"/>
              </a:rPr>
              <a:t>Verantwortung</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für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einen</a:t>
            </a:r>
            <a:r>
              <a:rPr lang="en-US" sz="1200" b="0" i="0" u="none" strike="noStrike" kern="1200" baseline="0" dirty="0">
                <a:solidFill>
                  <a:schemeClr val="tx1"/>
                </a:solidFill>
                <a:latin typeface="+mn-lt"/>
                <a:ea typeface="+mn-ea"/>
                <a:cs typeface="+mn-cs"/>
              </a:rPr>
              <a:t> Task</a:t>
            </a:r>
          </a:p>
          <a:p>
            <a:r>
              <a:rPr lang="en-US" sz="1200" b="0" i="0" u="none" strike="noStrike" kern="1200" baseline="0" dirty="0" err="1">
                <a:solidFill>
                  <a:schemeClr val="tx1"/>
                </a:solidFill>
                <a:latin typeface="+mn-lt"/>
                <a:ea typeface="+mn-ea"/>
                <a:cs typeface="+mn-cs"/>
              </a:rPr>
              <a:t>Verantwortung</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für</a:t>
            </a:r>
            <a:r>
              <a:rPr lang="en-US" sz="1200" b="0" i="0" u="none" strike="noStrike" kern="1200" baseline="0" dirty="0">
                <a:solidFill>
                  <a:schemeClr val="tx1"/>
                </a:solidFill>
                <a:latin typeface="+mn-lt"/>
                <a:ea typeface="+mn-ea"/>
                <a:cs typeface="+mn-cs"/>
              </a:rPr>
              <a:t> Increment</a:t>
            </a:r>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34</a:t>
            </a:fld>
            <a:endParaRPr lang="en-US"/>
          </a:p>
        </p:txBody>
      </p:sp>
    </p:spTree>
    <p:extLst>
      <p:ext uri="{BB962C8B-B14F-4D97-AF65-F5344CB8AC3E}">
        <p14:creationId xmlns:p14="http://schemas.microsoft.com/office/powerpoint/2010/main" val="4291889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Teil wollen wir kurz auf LEGO-City eingehen – das praktische Projekt, dass uns den ganzen Tag folgt</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35</a:t>
            </a:fld>
            <a:endParaRPr lang="de-DE"/>
          </a:p>
        </p:txBody>
      </p:sp>
    </p:spTree>
    <p:extLst>
      <p:ext uri="{BB962C8B-B14F-4D97-AF65-F5344CB8AC3E}">
        <p14:creationId xmlns:p14="http://schemas.microsoft.com/office/powerpoint/2010/main" val="24637273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Wir erkennen dass wir Teams brauchen und das Produkt „Stadt“ aufteilen müssen in eigenständige </a:t>
            </a:r>
            <a:r>
              <a:rPr lang="de-DE" dirty="0" err="1"/>
              <a:t>Increments</a:t>
            </a:r>
            <a:r>
              <a:rPr lang="de-DE" dirty="0"/>
              <a:t>, die von einzelnen Teams </a:t>
            </a:r>
            <a:r>
              <a:rPr lang="de-DE" dirty="0" err="1"/>
              <a:t>unbhängig</a:t>
            </a:r>
            <a:r>
              <a:rPr lang="de-DE" dirty="0"/>
              <a:t> gebaut werden können. Aber wie stellen wir sicher, dass es trotzdem eine gemeinsame Stadt wird? Wir diskutieren das und finden raus, dass ein </a:t>
            </a:r>
            <a:r>
              <a:rPr lang="de-DE" dirty="0" err="1"/>
              <a:t>Increment</a:t>
            </a:r>
            <a:r>
              <a:rPr lang="de-DE" dirty="0"/>
              <a:t> ein  Objekt/Haus ist, dass erst mal vom Grundsatz alleine gebaut und aufgestellt wird – es interagiert mit der Stadt nur bedingt.</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36</a:t>
            </a:fld>
            <a:endParaRPr lang="en-US"/>
          </a:p>
        </p:txBody>
      </p:sp>
    </p:spTree>
    <p:extLst>
      <p:ext uri="{BB962C8B-B14F-4D97-AF65-F5344CB8AC3E}">
        <p14:creationId xmlns:p14="http://schemas.microsoft.com/office/powerpoint/2010/main" val="1184668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Anmerkungen für Lehrer</a:t>
            </a:r>
          </a:p>
          <a:p>
            <a:pPr marL="181240" indent="-181240">
              <a:buFontTx/>
              <a:buChar char="-"/>
            </a:pPr>
            <a:r>
              <a:rPr lang="de-DE" dirty="0"/>
              <a:t>Die </a:t>
            </a:r>
            <a:r>
              <a:rPr lang="de-DE" dirty="0" err="1"/>
              <a:t>Prestudy</a:t>
            </a:r>
            <a:r>
              <a:rPr lang="de-DE" dirty="0"/>
              <a:t>-Phase beginnt 1-2 Wochen vor der Scrum-Tag</a:t>
            </a:r>
          </a:p>
          <a:p>
            <a:pPr marL="181240" indent="-181240">
              <a:buFontTx/>
              <a:buChar char="-"/>
            </a:pPr>
            <a:r>
              <a:rPr lang="de-DE" dirty="0"/>
              <a:t>Die Scrum-Schulung ist ein Tag</a:t>
            </a:r>
          </a:p>
          <a:p>
            <a:pPr marL="181240" indent="-181240">
              <a:buFontTx/>
              <a:buChar char="-"/>
            </a:pPr>
            <a:r>
              <a:rPr lang="de-DE" dirty="0"/>
              <a:t>Für das Selbststudium muss im Anschluss nach dem Scrum-Tag im Lehrplan mind. 8 Stunden zur Verfügung stehen</a:t>
            </a:r>
          </a:p>
          <a:p>
            <a:pPr marL="181240" indent="-181240">
              <a:buFontTx/>
              <a:buChar char="-"/>
            </a:pPr>
            <a:r>
              <a:rPr lang="de-DE" dirty="0"/>
              <a:t>Die Scrum-Prüfung erfolgt ca. 5 Tage nach dem Scrum-Tag und es sollte ebenfalls dafür Zeit eingeplant werden</a:t>
            </a:r>
          </a:p>
          <a:p>
            <a:pPr marL="181240" indent="-181240">
              <a:buFontTx/>
              <a:buChar char="-"/>
            </a:pPr>
            <a:r>
              <a:rPr lang="de-DE" dirty="0"/>
              <a:t>Auf Basis der Scrum-Idee wird dann das Mini-Projekt durchgeführt (Details siehe weitere Folie)</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8</a:t>
            </a:fld>
            <a:endParaRPr lang="de-DE"/>
          </a:p>
        </p:txBody>
      </p:sp>
    </p:spTree>
    <p:extLst>
      <p:ext uri="{BB962C8B-B14F-4D97-AF65-F5344CB8AC3E}">
        <p14:creationId xmlns:p14="http://schemas.microsoft.com/office/powerpoint/2010/main" val="23197425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37</a:t>
            </a:fld>
            <a:endParaRPr lang="de-DE"/>
          </a:p>
        </p:txBody>
      </p:sp>
    </p:spTree>
    <p:extLst>
      <p:ext uri="{BB962C8B-B14F-4D97-AF65-F5344CB8AC3E}">
        <p14:creationId xmlns:p14="http://schemas.microsoft.com/office/powerpoint/2010/main" val="14324963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buClr>
                <a:srgbClr val="000000"/>
              </a:buClr>
              <a:buSzPts val="1400"/>
            </a:pPr>
            <a:r>
              <a:rPr lang="en-US" sz="1300" dirty="0">
                <a:solidFill>
                  <a:schemeClr val="dk1"/>
                </a:solidFill>
                <a:ea typeface="Calibri"/>
                <a:cs typeface="Calibri"/>
                <a:sym typeface="Calibri"/>
              </a:rPr>
              <a:t>Quelle: https://www.Scrumandkanban.co.uk/wp-content/uploads/2014/01/Theme-Epic-Story-Task.jpg</a:t>
            </a:r>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44</a:t>
            </a:fld>
            <a:endParaRPr lang="de-DE"/>
          </a:p>
        </p:txBody>
      </p:sp>
    </p:spTree>
    <p:extLst>
      <p:ext uri="{BB962C8B-B14F-4D97-AF65-F5344CB8AC3E}">
        <p14:creationId xmlns:p14="http://schemas.microsoft.com/office/powerpoint/2010/main" val="432951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buNone/>
            </a:pPr>
            <a:r>
              <a:rPr lang="en-US" dirty="0">
                <a:sym typeface="Arial"/>
              </a:rPr>
              <a:t>A </a:t>
            </a:r>
            <a:r>
              <a:rPr lang="en-US" b="1" dirty="0">
                <a:sym typeface="Arial"/>
              </a:rPr>
              <a:t>Product Backlog </a:t>
            </a:r>
            <a:r>
              <a:rPr lang="en-US" dirty="0">
                <a:sym typeface="Arial"/>
              </a:rPr>
              <a:t>…</a:t>
            </a:r>
          </a:p>
          <a:p>
            <a:pPr lvl="0"/>
            <a:r>
              <a:rPr lang="en-US" dirty="0">
                <a:sym typeface="Arial"/>
              </a:rPr>
              <a:t>… is the </a:t>
            </a:r>
            <a:r>
              <a:rPr lang="en-US" dirty="0">
                <a:solidFill>
                  <a:srgbClr val="047364"/>
                </a:solidFill>
                <a:sym typeface="Arial"/>
              </a:rPr>
              <a:t>single source </a:t>
            </a:r>
            <a:r>
              <a:rPr lang="en-US" dirty="0">
                <a:sym typeface="Arial"/>
              </a:rPr>
              <a:t>of </a:t>
            </a:r>
            <a:r>
              <a:rPr lang="en-US" dirty="0">
                <a:solidFill>
                  <a:srgbClr val="047364"/>
                </a:solidFill>
                <a:sym typeface="Arial"/>
              </a:rPr>
              <a:t>requirements</a:t>
            </a:r>
            <a:r>
              <a:rPr lang="en-US" dirty="0">
                <a:sym typeface="Arial"/>
              </a:rPr>
              <a:t>.</a:t>
            </a:r>
          </a:p>
          <a:p>
            <a:pPr lvl="0"/>
            <a:r>
              <a:rPr lang="en-US" dirty="0">
                <a:sym typeface="Arial"/>
              </a:rPr>
              <a:t>… is an ordered list of </a:t>
            </a:r>
            <a:r>
              <a:rPr lang="en-US" dirty="0">
                <a:solidFill>
                  <a:srgbClr val="047364"/>
                </a:solidFill>
                <a:sym typeface="Arial"/>
              </a:rPr>
              <a:t>everything</a:t>
            </a:r>
            <a:r>
              <a:rPr lang="en-US" dirty="0">
                <a:sym typeface="Arial"/>
              </a:rPr>
              <a:t> that </a:t>
            </a:r>
            <a:r>
              <a:rPr lang="en-US" dirty="0">
                <a:solidFill>
                  <a:srgbClr val="047364"/>
                </a:solidFill>
                <a:sym typeface="Arial"/>
              </a:rPr>
              <a:t>might</a:t>
            </a:r>
            <a:r>
              <a:rPr lang="en-US" dirty="0">
                <a:sym typeface="Arial"/>
              </a:rPr>
              <a:t> be needed in the product.</a:t>
            </a:r>
          </a:p>
          <a:p>
            <a:pPr lvl="0"/>
            <a:r>
              <a:rPr lang="en-US" dirty="0">
                <a:sym typeface="Arial"/>
              </a:rPr>
              <a:t>… contains </a:t>
            </a:r>
            <a:r>
              <a:rPr lang="en-US" dirty="0">
                <a:solidFill>
                  <a:srgbClr val="047364"/>
                </a:solidFill>
                <a:sym typeface="Arial"/>
              </a:rPr>
              <a:t>features, functions, requirements, enhancements </a:t>
            </a:r>
            <a:r>
              <a:rPr lang="en-US" dirty="0">
                <a:sym typeface="Arial"/>
              </a:rPr>
              <a:t>and many more from which future releases are consist of.</a:t>
            </a:r>
          </a:p>
          <a:p>
            <a:pPr lvl="0"/>
            <a:r>
              <a:rPr lang="en-US" dirty="0">
                <a:sym typeface="Arial"/>
              </a:rPr>
              <a:t>… has items with attributes like </a:t>
            </a:r>
            <a:r>
              <a:rPr lang="en-US" dirty="0">
                <a:solidFill>
                  <a:srgbClr val="047364"/>
                </a:solidFill>
                <a:sym typeface="Arial"/>
              </a:rPr>
              <a:t>description, order, estimate</a:t>
            </a:r>
            <a:r>
              <a:rPr lang="en-US" dirty="0">
                <a:sym typeface="Arial"/>
              </a:rPr>
              <a:t> and </a:t>
            </a:r>
            <a:r>
              <a:rPr lang="en-US" dirty="0">
                <a:solidFill>
                  <a:srgbClr val="047364"/>
                </a:solidFill>
                <a:sym typeface="Arial"/>
              </a:rPr>
              <a:t>value</a:t>
            </a:r>
            <a:r>
              <a:rPr lang="en-US" dirty="0">
                <a:sym typeface="Arial"/>
              </a:rPr>
              <a:t>.</a:t>
            </a:r>
          </a:p>
          <a:p>
            <a:pPr marL="0" lvl="0" indent="0">
              <a:buNone/>
            </a:pPr>
            <a:r>
              <a:rPr lang="en-US" dirty="0"/>
              <a:t>The </a:t>
            </a:r>
            <a:r>
              <a:rPr lang="en-US" b="1" dirty="0"/>
              <a:t>Product Backlog </a:t>
            </a:r>
            <a:r>
              <a:rPr lang="en-US" dirty="0"/>
              <a:t>...</a:t>
            </a:r>
          </a:p>
          <a:p>
            <a:pPr lvl="0"/>
            <a:r>
              <a:rPr lang="en-US" dirty="0"/>
              <a:t>… has the </a:t>
            </a:r>
            <a:r>
              <a:rPr lang="en-US" b="1" dirty="0"/>
              <a:t>Product Owner</a:t>
            </a:r>
            <a:r>
              <a:rPr lang="en-US" dirty="0"/>
              <a:t> as the single </a:t>
            </a:r>
            <a:r>
              <a:rPr lang="en-US" dirty="0">
                <a:solidFill>
                  <a:srgbClr val="047364"/>
                </a:solidFill>
              </a:rPr>
              <a:t>responsible</a:t>
            </a:r>
            <a:r>
              <a:rPr lang="en-US" dirty="0"/>
              <a:t> person for its content, availability and order.</a:t>
            </a:r>
          </a:p>
          <a:p>
            <a:pPr lvl="0"/>
            <a:r>
              <a:rPr lang="en-US" dirty="0"/>
              <a:t>… ‘s </a:t>
            </a:r>
            <a:r>
              <a:rPr lang="en-US" b="1" dirty="0"/>
              <a:t>earliest version </a:t>
            </a:r>
            <a:r>
              <a:rPr lang="en-US" dirty="0"/>
              <a:t>only lays out initially known and </a:t>
            </a:r>
            <a:r>
              <a:rPr lang="en-US" dirty="0">
                <a:solidFill>
                  <a:srgbClr val="047364"/>
                </a:solidFill>
              </a:rPr>
              <a:t>best-understood</a:t>
            </a:r>
            <a:r>
              <a:rPr lang="en-US" dirty="0"/>
              <a:t> requirements.</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45</a:t>
            </a:fld>
            <a:endParaRPr lang="en-US"/>
          </a:p>
        </p:txBody>
      </p:sp>
    </p:spTree>
    <p:extLst>
      <p:ext uri="{BB962C8B-B14F-4D97-AF65-F5344CB8AC3E}">
        <p14:creationId xmlns:p14="http://schemas.microsoft.com/office/powerpoint/2010/main" val="41889417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buNone/>
            </a:pPr>
            <a:r>
              <a:rPr lang="en-US" dirty="0"/>
              <a:t>The </a:t>
            </a:r>
            <a:r>
              <a:rPr lang="en-US" b="1" dirty="0"/>
              <a:t>Increment</a:t>
            </a:r>
            <a:r>
              <a:rPr lang="en-US" dirty="0"/>
              <a:t> …</a:t>
            </a:r>
          </a:p>
          <a:p>
            <a:pPr lvl="0"/>
            <a:r>
              <a:rPr lang="en-US" dirty="0"/>
              <a:t>… </a:t>
            </a:r>
            <a:r>
              <a:rPr lang="en-US" dirty="0">
                <a:sym typeface="Arial"/>
              </a:rPr>
              <a:t>is the </a:t>
            </a:r>
            <a:r>
              <a:rPr lang="en-US" dirty="0">
                <a:solidFill>
                  <a:srgbClr val="047364"/>
                </a:solidFill>
              </a:rPr>
              <a:t>sum</a:t>
            </a:r>
            <a:r>
              <a:rPr lang="en-US" dirty="0"/>
              <a:t> </a:t>
            </a:r>
            <a:r>
              <a:rPr lang="en-US" dirty="0">
                <a:sym typeface="Arial"/>
              </a:rPr>
              <a:t>of all the </a:t>
            </a:r>
            <a:r>
              <a:rPr lang="en-US" b="1" dirty="0"/>
              <a:t>Product Backlog</a:t>
            </a:r>
            <a:r>
              <a:rPr lang="en-US" dirty="0">
                <a:sym typeface="Arial"/>
              </a:rPr>
              <a:t> items completed during all Sprints so f</a:t>
            </a:r>
            <a:r>
              <a:rPr lang="en-US" dirty="0"/>
              <a:t>ar</a:t>
            </a:r>
            <a:r>
              <a:rPr lang="en-US" dirty="0">
                <a:sym typeface="Arial"/>
              </a:rPr>
              <a:t>.</a:t>
            </a:r>
          </a:p>
          <a:p>
            <a:pPr lvl="0"/>
            <a:r>
              <a:rPr lang="en-US" dirty="0"/>
              <a:t>… </a:t>
            </a:r>
            <a:r>
              <a:rPr lang="en-US" dirty="0">
                <a:sym typeface="Arial"/>
              </a:rPr>
              <a:t>must </a:t>
            </a:r>
            <a:r>
              <a:rPr lang="en-US" b="1" dirty="0"/>
              <a:t>contain</a:t>
            </a:r>
            <a:r>
              <a:rPr lang="en-US" dirty="0"/>
              <a:t> </a:t>
            </a:r>
            <a:r>
              <a:rPr lang="en-US" dirty="0">
                <a:sym typeface="Arial"/>
              </a:rPr>
              <a:t>only ”Done” items, which mea</a:t>
            </a:r>
            <a:r>
              <a:rPr lang="en-US" dirty="0"/>
              <a:t>ns it is in </a:t>
            </a:r>
            <a:r>
              <a:rPr lang="en-US" b="1" dirty="0"/>
              <a:t>usable condition</a:t>
            </a:r>
            <a:r>
              <a:rPr lang="en-US" dirty="0"/>
              <a:t> and meets “</a:t>
            </a:r>
            <a:r>
              <a:rPr lang="en-US" dirty="0">
                <a:solidFill>
                  <a:srgbClr val="047364"/>
                </a:solidFill>
              </a:rPr>
              <a:t>Definition of Done</a:t>
            </a:r>
            <a:r>
              <a:rPr lang="en-US" dirty="0"/>
              <a:t>”. </a:t>
            </a:r>
            <a:endParaRPr lang="en-US" dirty="0">
              <a:sym typeface="Arial"/>
            </a:endParaRPr>
          </a:p>
          <a:p>
            <a:r>
              <a:rPr lang="en-US" dirty="0"/>
              <a:t>… must </a:t>
            </a:r>
            <a:r>
              <a:rPr lang="en-US" dirty="0">
                <a:sym typeface="Arial"/>
              </a:rPr>
              <a:t>be in useable condition </a:t>
            </a:r>
            <a:r>
              <a:rPr lang="en-US" b="1" dirty="0"/>
              <a:t>regardless</a:t>
            </a:r>
            <a:r>
              <a:rPr lang="en-US" dirty="0"/>
              <a:t> </a:t>
            </a:r>
            <a:r>
              <a:rPr lang="en-US" dirty="0">
                <a:sym typeface="Arial"/>
              </a:rPr>
              <a:t>if the </a:t>
            </a:r>
            <a:r>
              <a:rPr lang="en-US" b="1" dirty="0"/>
              <a:t>Product Owner</a:t>
            </a:r>
            <a:r>
              <a:rPr lang="en-US" dirty="0">
                <a:sym typeface="Arial"/>
              </a:rPr>
              <a:t> decides to actually </a:t>
            </a:r>
            <a:r>
              <a:rPr lang="en-US" b="1" dirty="0"/>
              <a:t>release</a:t>
            </a:r>
            <a:r>
              <a:rPr lang="en-US" dirty="0"/>
              <a:t> </a:t>
            </a:r>
            <a:r>
              <a:rPr lang="en-US" dirty="0">
                <a:sym typeface="Arial"/>
              </a:rPr>
              <a:t>it or not.</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46</a:t>
            </a:fld>
            <a:endParaRPr lang="en-US"/>
          </a:p>
        </p:txBody>
      </p:sp>
    </p:spTree>
    <p:extLst>
      <p:ext uri="{BB962C8B-B14F-4D97-AF65-F5344CB8AC3E}">
        <p14:creationId xmlns:p14="http://schemas.microsoft.com/office/powerpoint/2010/main" val="28410542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0"/>
            <a:r>
              <a:rPr lang="en-US" dirty="0"/>
              <a:t>It is tremendously </a:t>
            </a:r>
            <a:r>
              <a:rPr lang="en-US" b="1" dirty="0"/>
              <a:t>important</a:t>
            </a:r>
            <a:r>
              <a:rPr lang="en-US" dirty="0"/>
              <a:t> to agree on a “</a:t>
            </a:r>
            <a:r>
              <a:rPr lang="en-US" dirty="0">
                <a:solidFill>
                  <a:srgbClr val="047364"/>
                </a:solidFill>
              </a:rPr>
              <a:t>Definition of Done</a:t>
            </a:r>
            <a:r>
              <a:rPr lang="en-US" dirty="0"/>
              <a:t>” at the beginning of the project. </a:t>
            </a:r>
          </a:p>
          <a:p>
            <a:pPr lvl="0"/>
            <a:r>
              <a:rPr lang="en-US" dirty="0"/>
              <a:t>Items that </a:t>
            </a:r>
            <a:r>
              <a:rPr lang="en-US" dirty="0">
                <a:solidFill>
                  <a:srgbClr val="047364"/>
                </a:solidFill>
              </a:rPr>
              <a:t>miss</a:t>
            </a:r>
            <a:r>
              <a:rPr lang="en-US" dirty="0"/>
              <a:t> this definition are </a:t>
            </a:r>
            <a:r>
              <a:rPr lang="en-US" dirty="0">
                <a:solidFill>
                  <a:srgbClr val="047364"/>
                </a:solidFill>
              </a:rPr>
              <a:t>excluded</a:t>
            </a:r>
            <a:r>
              <a:rPr lang="en-US" dirty="0"/>
              <a:t> from the </a:t>
            </a:r>
            <a:r>
              <a:rPr lang="en-US" b="1" dirty="0"/>
              <a:t>Increment</a:t>
            </a:r>
            <a:r>
              <a:rPr lang="en-US" dirty="0"/>
              <a:t> and will never be demonstrated to the customer at the Sprint Review.</a:t>
            </a:r>
          </a:p>
          <a:p>
            <a:pPr lvl="0"/>
            <a:r>
              <a:rPr lang="en-US" dirty="0"/>
              <a:t>“</a:t>
            </a:r>
            <a:r>
              <a:rPr lang="en-US" b="1" dirty="0"/>
              <a:t>Not done</a:t>
            </a:r>
            <a:r>
              <a:rPr lang="en-US" dirty="0"/>
              <a:t>” items are </a:t>
            </a:r>
            <a:r>
              <a:rPr lang="en-US" dirty="0">
                <a:solidFill>
                  <a:srgbClr val="047364"/>
                </a:solidFill>
              </a:rPr>
              <a:t>returned</a:t>
            </a:r>
            <a:r>
              <a:rPr lang="en-US" dirty="0"/>
              <a:t> to the </a:t>
            </a:r>
            <a:r>
              <a:rPr lang="en-US" b="1" dirty="0"/>
              <a:t>Product Backlog </a:t>
            </a:r>
            <a:r>
              <a:rPr lang="en-US" dirty="0"/>
              <a:t>and are </a:t>
            </a:r>
            <a:r>
              <a:rPr lang="en-US" dirty="0">
                <a:solidFill>
                  <a:srgbClr val="047364"/>
                </a:solidFill>
              </a:rPr>
              <a:t>re-estimated</a:t>
            </a:r>
            <a:r>
              <a:rPr lang="en-US" dirty="0"/>
              <a:t> and </a:t>
            </a:r>
            <a:r>
              <a:rPr lang="en-US" dirty="0">
                <a:solidFill>
                  <a:srgbClr val="047364"/>
                </a:solidFill>
              </a:rPr>
              <a:t>re-</a:t>
            </a:r>
            <a:r>
              <a:rPr lang="en-US" dirty="0" err="1">
                <a:solidFill>
                  <a:srgbClr val="047364"/>
                </a:solidFill>
              </a:rPr>
              <a:t>prioritised</a:t>
            </a:r>
            <a:r>
              <a:rPr lang="en-US" dirty="0"/>
              <a:t>. </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47</a:t>
            </a:fld>
            <a:endParaRPr lang="en-US"/>
          </a:p>
        </p:txBody>
      </p:sp>
    </p:spTree>
    <p:extLst>
      <p:ext uri="{BB962C8B-B14F-4D97-AF65-F5344CB8AC3E}">
        <p14:creationId xmlns:p14="http://schemas.microsoft.com/office/powerpoint/2010/main" val="25774889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0"/>
            <a:r>
              <a:rPr lang="en-US" dirty="0"/>
              <a:t>Was </a:t>
            </a:r>
            <a:r>
              <a:rPr lang="en-US" dirty="0" err="1"/>
              <a:t>ist</a:t>
            </a:r>
            <a:r>
              <a:rPr lang="en-US" dirty="0"/>
              <a:t> </a:t>
            </a:r>
            <a:r>
              <a:rPr lang="en-US" dirty="0" err="1"/>
              <a:t>ein</a:t>
            </a:r>
            <a:r>
              <a:rPr lang="en-US" dirty="0"/>
              <a:t> User Story </a:t>
            </a:r>
            <a:r>
              <a:rPr lang="en-US" dirty="0" err="1"/>
              <a:t>bzw</a:t>
            </a:r>
            <a:r>
              <a:rPr lang="en-US" dirty="0"/>
              <a:t>. Die </a:t>
            </a:r>
            <a:r>
              <a:rPr lang="en-US" dirty="0" err="1"/>
              <a:t>anderen</a:t>
            </a:r>
            <a:r>
              <a:rPr lang="en-US" dirty="0"/>
              <a:t> </a:t>
            </a:r>
            <a:r>
              <a:rPr lang="en-US" dirty="0" err="1"/>
              <a:t>Elemente</a:t>
            </a:r>
            <a:r>
              <a:rPr lang="en-US" dirty="0"/>
              <a:t> </a:t>
            </a:r>
            <a:r>
              <a:rPr lang="en-US" dirty="0" err="1"/>
              <a:t>im</a:t>
            </a:r>
            <a:r>
              <a:rPr lang="en-US" dirty="0"/>
              <a:t> Backlog?</a:t>
            </a:r>
          </a:p>
          <a:p>
            <a:pPr lvl="0"/>
            <a:endParaRPr lang="en-US" dirty="0"/>
          </a:p>
          <a:p>
            <a:pPr lvl="0"/>
            <a:r>
              <a:rPr lang="en-US" dirty="0" err="1"/>
              <a:t>Werfen</a:t>
            </a:r>
            <a:r>
              <a:rPr lang="en-US" dirty="0"/>
              <a:t> </a:t>
            </a:r>
            <a:r>
              <a:rPr lang="en-US" dirty="0" err="1"/>
              <a:t>wir</a:t>
            </a:r>
            <a:r>
              <a:rPr lang="en-US" dirty="0"/>
              <a:t> </a:t>
            </a:r>
            <a:r>
              <a:rPr lang="en-US" dirty="0" err="1"/>
              <a:t>nochmals</a:t>
            </a:r>
            <a:r>
              <a:rPr lang="en-US" dirty="0"/>
              <a:t> </a:t>
            </a:r>
            <a:r>
              <a:rPr lang="en-US" dirty="0" err="1"/>
              <a:t>einen</a:t>
            </a:r>
            <a:r>
              <a:rPr lang="en-US" dirty="0"/>
              <a:t> </a:t>
            </a:r>
            <a:r>
              <a:rPr lang="en-US" dirty="0" err="1"/>
              <a:t>Blick</a:t>
            </a:r>
            <a:r>
              <a:rPr lang="en-US" dirty="0"/>
              <a:t> rein</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48</a:t>
            </a:fld>
            <a:endParaRPr lang="en-US"/>
          </a:p>
        </p:txBody>
      </p:sp>
    </p:spTree>
    <p:extLst>
      <p:ext uri="{BB962C8B-B14F-4D97-AF65-F5344CB8AC3E}">
        <p14:creationId xmlns:p14="http://schemas.microsoft.com/office/powerpoint/2010/main" val="16785770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buClr>
                <a:srgbClr val="000000"/>
              </a:buClr>
              <a:buSzPts val="1400"/>
            </a:pPr>
            <a:r>
              <a:rPr lang="en-US" sz="1300" dirty="0">
                <a:solidFill>
                  <a:schemeClr val="dk1"/>
                </a:solidFill>
                <a:ea typeface="Calibri"/>
                <a:cs typeface="Calibri"/>
                <a:sym typeface="Calibri"/>
              </a:rPr>
              <a:t>Quelle: https://www.Scrumandkanban.co.uk/wp-content/uploads/2014/01/Theme-Epic-Story-Task.jpg</a:t>
            </a:r>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49</a:t>
            </a:fld>
            <a:endParaRPr lang="de-DE"/>
          </a:p>
        </p:txBody>
      </p:sp>
    </p:spTree>
    <p:extLst>
      <p:ext uri="{BB962C8B-B14F-4D97-AF65-F5344CB8AC3E}">
        <p14:creationId xmlns:p14="http://schemas.microsoft.com/office/powerpoint/2010/main" val="33508021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50</a:t>
            </a:fld>
            <a:endParaRPr lang="de-DE"/>
          </a:p>
        </p:txBody>
      </p:sp>
    </p:spTree>
    <p:extLst>
      <p:ext uri="{BB962C8B-B14F-4D97-AF65-F5344CB8AC3E}">
        <p14:creationId xmlns:p14="http://schemas.microsoft.com/office/powerpoint/2010/main" val="786466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51</a:t>
            </a:fld>
            <a:endParaRPr lang="de-DE"/>
          </a:p>
        </p:txBody>
      </p:sp>
    </p:spTree>
    <p:extLst>
      <p:ext uri="{BB962C8B-B14F-4D97-AF65-F5344CB8AC3E}">
        <p14:creationId xmlns:p14="http://schemas.microsoft.com/office/powerpoint/2010/main" val="19040703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rtl="0" eaLnBrk="1" fontAlgn="base" latinLnBrk="0" hangingPunct="1"/>
            <a:r>
              <a:rPr lang="en-US" sz="1200" b="1" i="0" u="none" strike="noStrike" kern="1200" dirty="0">
                <a:solidFill>
                  <a:schemeClr val="tx1"/>
                </a:solidFill>
                <a:effectLst/>
                <a:latin typeface="+mn-lt"/>
                <a:ea typeface="+mn-ea"/>
                <a:cs typeface="+mn-cs"/>
              </a:rPr>
              <a:t>Die Consultants </a:t>
            </a:r>
            <a:r>
              <a:rPr lang="en-US" sz="1200" b="1" i="0" u="none" strike="noStrike" kern="1200" dirty="0" err="1">
                <a:solidFill>
                  <a:schemeClr val="tx1"/>
                </a:solidFill>
                <a:effectLst/>
                <a:latin typeface="+mn-lt"/>
                <a:ea typeface="+mn-ea"/>
                <a:cs typeface="+mn-cs"/>
              </a:rPr>
              <a:t>sollen</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ihre</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Ideen</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wie</a:t>
            </a:r>
            <a:r>
              <a:rPr lang="en-US" sz="1200" b="1" i="0" u="none" strike="noStrike" kern="1200" dirty="0">
                <a:solidFill>
                  <a:schemeClr val="tx1"/>
                </a:solidFill>
                <a:effectLst/>
                <a:latin typeface="+mn-lt"/>
                <a:ea typeface="+mn-ea"/>
                <a:cs typeface="+mn-cs"/>
              </a:rPr>
              <a:t> die </a:t>
            </a:r>
            <a:r>
              <a:rPr lang="en-US" sz="1200" b="1" i="0" u="none" strike="noStrike" kern="1200" dirty="0" err="1">
                <a:solidFill>
                  <a:schemeClr val="tx1"/>
                </a:solidFill>
                <a:effectLst/>
                <a:latin typeface="+mn-lt"/>
                <a:ea typeface="+mn-ea"/>
                <a:cs typeface="+mn-cs"/>
              </a:rPr>
              <a:t>Prinzipien</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erreicht</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werden</a:t>
            </a:r>
            <a:r>
              <a:rPr lang="en-US" sz="1200" b="1" i="0" u="none" strike="noStrike" kern="1200" dirty="0">
                <a:solidFill>
                  <a:schemeClr val="tx1"/>
                </a:solidFill>
                <a:effectLst/>
                <a:latin typeface="+mn-lt"/>
                <a:ea typeface="+mn-ea"/>
                <a:cs typeface="+mn-cs"/>
              </a:rPr>
              <a:t> an die Wand </a:t>
            </a:r>
            <a:r>
              <a:rPr lang="en-US" sz="1200" b="1" i="0" u="none" strike="noStrike" kern="1200" dirty="0" err="1">
                <a:solidFill>
                  <a:schemeClr val="tx1"/>
                </a:solidFill>
                <a:effectLst/>
                <a:latin typeface="+mn-lt"/>
                <a:ea typeface="+mn-ea"/>
                <a:cs typeface="+mn-cs"/>
              </a:rPr>
              <a:t>kleben</a:t>
            </a:r>
            <a:r>
              <a:rPr lang="en-US" sz="1200" b="1" i="0" u="none" strike="noStrike" kern="1200" dirty="0">
                <a:solidFill>
                  <a:schemeClr val="tx1"/>
                </a:solidFill>
                <a:effectLst/>
                <a:latin typeface="+mn-lt"/>
                <a:ea typeface="+mn-ea"/>
                <a:cs typeface="+mn-cs"/>
              </a:rPr>
              <a:t>?</a:t>
            </a:r>
          </a:p>
          <a:p>
            <a:pPr rtl="0" eaLnBrk="1" fontAlgn="base" latinLnBrk="0" hangingPunct="1"/>
            <a:endParaRPr lang="en-US" sz="1200" b="1"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I</a:t>
            </a:r>
            <a:r>
              <a:rPr lang="en-US" sz="1200" b="0" i="0" u="none" strike="noStrike" kern="1200" dirty="0">
                <a:solidFill>
                  <a:schemeClr val="tx1"/>
                </a:solidFill>
                <a:effectLst/>
                <a:latin typeface="+mn-lt"/>
                <a:ea typeface="+mn-ea"/>
                <a:cs typeface="+mn-cs"/>
              </a:rPr>
              <a:t>ndependent</a:t>
            </a:r>
            <a:endParaRPr lang="en-DE" sz="1200" b="0"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N</a:t>
            </a:r>
            <a:r>
              <a:rPr lang="en-US" sz="1200" b="0" i="0" u="none" strike="noStrike" kern="1200" dirty="0">
                <a:solidFill>
                  <a:schemeClr val="tx1"/>
                </a:solidFill>
                <a:effectLst/>
                <a:latin typeface="+mn-lt"/>
                <a:ea typeface="+mn-ea"/>
                <a:cs typeface="+mn-cs"/>
              </a:rPr>
              <a:t>egotiable</a:t>
            </a:r>
            <a:endParaRPr lang="en-DE" sz="1200" b="0"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V</a:t>
            </a:r>
            <a:r>
              <a:rPr lang="en-US" sz="1200" b="0" i="0" u="none" strike="noStrike" kern="1200" dirty="0">
                <a:solidFill>
                  <a:schemeClr val="tx1"/>
                </a:solidFill>
                <a:effectLst/>
                <a:latin typeface="+mn-lt"/>
                <a:ea typeface="+mn-ea"/>
                <a:cs typeface="+mn-cs"/>
              </a:rPr>
              <a:t>aluable</a:t>
            </a:r>
            <a:endParaRPr lang="en-DE" sz="1200" b="0"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E</a:t>
            </a:r>
            <a:r>
              <a:rPr lang="en-US" sz="1200" b="0" i="0" u="none" strike="noStrike" kern="1200" dirty="0">
                <a:solidFill>
                  <a:schemeClr val="tx1"/>
                </a:solidFill>
                <a:effectLst/>
                <a:latin typeface="+mn-lt"/>
                <a:ea typeface="+mn-ea"/>
                <a:cs typeface="+mn-cs"/>
              </a:rPr>
              <a:t>stimable</a:t>
            </a:r>
            <a:endParaRPr lang="en-DE" sz="1200" b="0"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S</a:t>
            </a:r>
            <a:r>
              <a:rPr lang="en-US" sz="1200" b="0" i="0" u="none" strike="noStrike" kern="1200" dirty="0">
                <a:solidFill>
                  <a:schemeClr val="tx1"/>
                </a:solidFill>
                <a:effectLst/>
                <a:latin typeface="+mn-lt"/>
                <a:ea typeface="+mn-ea"/>
                <a:cs typeface="+mn-cs"/>
              </a:rPr>
              <a:t>mall</a:t>
            </a:r>
            <a:endParaRPr lang="en-DE" sz="1200" b="0" i="0" u="none" strike="noStrike" kern="1200" dirty="0">
              <a:solidFill>
                <a:schemeClr val="tx1"/>
              </a:solidFill>
              <a:effectLst/>
              <a:latin typeface="+mn-lt"/>
              <a:ea typeface="+mn-ea"/>
              <a:cs typeface="+mn-cs"/>
            </a:endParaRPr>
          </a:p>
          <a:p>
            <a:pPr rtl="0" eaLnBrk="1" fontAlgn="base" latinLnBrk="0" hangingPunct="1"/>
            <a:r>
              <a:rPr lang="en-US" sz="1200" b="1" i="0" u="none" strike="noStrike" kern="1200" dirty="0">
                <a:solidFill>
                  <a:schemeClr val="tx1"/>
                </a:solidFill>
                <a:effectLst/>
                <a:latin typeface="+mn-lt"/>
                <a:ea typeface="+mn-ea"/>
                <a:cs typeface="+mn-cs"/>
              </a:rPr>
              <a:t>T</a:t>
            </a:r>
            <a:r>
              <a:rPr lang="en-US" sz="1200" b="0" i="0" u="none" strike="noStrike" kern="1200" dirty="0">
                <a:solidFill>
                  <a:schemeClr val="tx1"/>
                </a:solidFill>
                <a:effectLst/>
                <a:latin typeface="+mn-lt"/>
                <a:ea typeface="+mn-ea"/>
                <a:cs typeface="+mn-cs"/>
              </a:rPr>
              <a:t>estable</a:t>
            </a:r>
          </a:p>
          <a:p>
            <a:pPr rtl="0" eaLnBrk="1" fontAlgn="base" latinLnBrk="0" hangingPunct="1"/>
            <a:endParaRPr lang="en-US" sz="1200" b="0" i="0" u="none" strike="noStrike" kern="1200" dirty="0">
              <a:solidFill>
                <a:schemeClr val="tx1"/>
              </a:solidFill>
              <a:effectLst/>
              <a:latin typeface="+mn-lt"/>
              <a:ea typeface="+mn-ea"/>
              <a:cs typeface="+mn-cs"/>
            </a:endParaRPr>
          </a:p>
          <a:p>
            <a:pPr rtl="0" eaLnBrk="1" fontAlgn="base" latinLnBrk="0" hangingPunct="1"/>
            <a:endParaRPr lang="en-US" sz="1200" b="0" i="0" u="none" strike="noStrike" kern="1200" dirty="0">
              <a:solidFill>
                <a:schemeClr val="tx1"/>
              </a:solidFill>
              <a:effectLst/>
              <a:latin typeface="+mn-lt"/>
              <a:ea typeface="+mn-ea"/>
              <a:cs typeface="+mn-cs"/>
            </a:endParaRPr>
          </a:p>
          <a:p>
            <a:pPr rtl="0" eaLnBrk="1" fontAlgn="base" latinLnBrk="0" hangingPunct="1"/>
            <a:r>
              <a:rPr lang="de-DE" sz="1200" b="0" i="0" u="none" strike="noStrike" kern="1200" dirty="0">
                <a:solidFill>
                  <a:schemeClr val="tx1"/>
                </a:solidFill>
                <a:effectLst/>
                <a:latin typeface="+mn-lt"/>
                <a:ea typeface="+mn-ea"/>
                <a:cs typeface="+mn-cs"/>
              </a:rPr>
              <a:t>Am Ende werden evtl. die Elemente, die nicht Teil von Scrum sind entfernt</a:t>
            </a:r>
            <a:endParaRPr lang="en-DE" sz="1200" b="0" i="0" u="none" strike="noStrike" kern="1200" dirty="0">
              <a:solidFill>
                <a:schemeClr val="tx1"/>
              </a:solidFill>
              <a:effectLst/>
              <a:latin typeface="+mn-lt"/>
              <a:ea typeface="+mn-ea"/>
              <a:cs typeface="+mn-cs"/>
            </a:endParaRP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52</a:t>
            </a:fld>
            <a:endParaRPr lang="en-US"/>
          </a:p>
        </p:txBody>
      </p:sp>
    </p:spTree>
    <p:extLst>
      <p:ext uri="{BB962C8B-B14F-4D97-AF65-F5344CB8AC3E}">
        <p14:creationId xmlns:p14="http://schemas.microsoft.com/office/powerpoint/2010/main" val="110828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Anmerkungen für Lehrer</a:t>
            </a:r>
          </a:p>
          <a:p>
            <a:pPr marL="181240" indent="-181240">
              <a:buFontTx/>
              <a:buChar char="-"/>
            </a:pPr>
            <a:r>
              <a:rPr lang="de-DE" dirty="0"/>
              <a:t>Der Tag im Überblick</a:t>
            </a:r>
          </a:p>
          <a:p>
            <a:endParaRPr lang="en-DE"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9</a:t>
            </a:fld>
            <a:endParaRPr lang="de-DE"/>
          </a:p>
        </p:txBody>
      </p:sp>
    </p:spTree>
    <p:extLst>
      <p:ext uri="{BB962C8B-B14F-4D97-AF65-F5344CB8AC3E}">
        <p14:creationId xmlns:p14="http://schemas.microsoft.com/office/powerpoint/2010/main" val="15263926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Teil wollen wir kurz auf LEGO-City eingehen – das praktische Projekt, dass uns den ganzen Tag folgt</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53</a:t>
            </a:fld>
            <a:endParaRPr lang="de-DE"/>
          </a:p>
        </p:txBody>
      </p:sp>
    </p:spTree>
    <p:extLst>
      <p:ext uri="{BB962C8B-B14F-4D97-AF65-F5344CB8AC3E}">
        <p14:creationId xmlns:p14="http://schemas.microsoft.com/office/powerpoint/2010/main" val="3481987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Sie sollen für jeweils ein Bauwerk die Tasks erstellen und feststellen, dass man vorher fragen muss um zu wissen was man machen </a:t>
            </a:r>
            <a:r>
              <a:rPr lang="de-DE" dirty="0" err="1"/>
              <a:t>nöchte</a:t>
            </a:r>
            <a:r>
              <a:rPr lang="de-DE" dirty="0"/>
              <a:t>.</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54</a:t>
            </a:fld>
            <a:endParaRPr lang="en-US"/>
          </a:p>
        </p:txBody>
      </p:sp>
    </p:spTree>
    <p:extLst>
      <p:ext uri="{BB962C8B-B14F-4D97-AF65-F5344CB8AC3E}">
        <p14:creationId xmlns:p14="http://schemas.microsoft.com/office/powerpoint/2010/main" val="5191985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Mit gezielten Rückfragen stellen Sie fest, dass Sie nicht wissen was der </a:t>
            </a:r>
            <a:r>
              <a:rPr lang="de-DE" dirty="0" err="1"/>
              <a:t>Product</a:t>
            </a:r>
            <a:r>
              <a:rPr lang="de-DE" dirty="0"/>
              <a:t> </a:t>
            </a:r>
            <a:r>
              <a:rPr lang="de-DE" dirty="0" err="1"/>
              <a:t>Owner</a:t>
            </a:r>
            <a:r>
              <a:rPr lang="de-DE" dirty="0"/>
              <a:t> möchte!</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55</a:t>
            </a:fld>
            <a:endParaRPr lang="en-US"/>
          </a:p>
        </p:txBody>
      </p:sp>
    </p:spTree>
    <p:extLst>
      <p:ext uri="{BB962C8B-B14F-4D97-AF65-F5344CB8AC3E}">
        <p14:creationId xmlns:p14="http://schemas.microsoft.com/office/powerpoint/2010/main" val="2193485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https://www.mecabricks.com/en/models/QVzvMdRjJp9</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56</a:t>
            </a:fld>
            <a:endParaRPr lang="de-DE"/>
          </a:p>
        </p:txBody>
      </p:sp>
    </p:spTree>
    <p:extLst>
      <p:ext uri="{BB962C8B-B14F-4D97-AF65-F5344CB8AC3E}">
        <p14:creationId xmlns:p14="http://schemas.microsoft.com/office/powerpoint/2010/main" val="1959619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https://www.mecabricks.com/en/models/e8xaDdDPaB7</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57</a:t>
            </a:fld>
            <a:endParaRPr lang="de-DE"/>
          </a:p>
        </p:txBody>
      </p:sp>
    </p:spTree>
    <p:extLst>
      <p:ext uri="{BB962C8B-B14F-4D97-AF65-F5344CB8AC3E}">
        <p14:creationId xmlns:p14="http://schemas.microsoft.com/office/powerpoint/2010/main" val="20876982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https://www.mecabricks.com/en/models/QVzvM9NvJp9</a:t>
            </a:r>
            <a:endParaRPr lang="en-US" dirty="0"/>
          </a:p>
          <a:p>
            <a:endParaRPr lang="en-US" dirty="0"/>
          </a:p>
          <a:p>
            <a:r>
              <a:rPr lang="en-US" dirty="0">
                <a:hlinkClick r:id="rId4"/>
              </a:rPr>
              <a:t>https://www.mecabricks.com/en/models/8bJ2bRod2yB</a:t>
            </a:r>
            <a:endParaRPr lang="en-US" dirty="0"/>
          </a:p>
          <a:p>
            <a:endParaRPr lang="en-US" dirty="0"/>
          </a:p>
          <a:p>
            <a:r>
              <a:rPr lang="en-US" dirty="0">
                <a:hlinkClick r:id="rId5"/>
              </a:rPr>
              <a:t>https://www.mecabricks.com/en/models/Geje6XwxvKX</a:t>
            </a:r>
            <a:endParaRPr lang="en-US" dirty="0"/>
          </a:p>
          <a:p>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58</a:t>
            </a:fld>
            <a:endParaRPr lang="de-DE"/>
          </a:p>
        </p:txBody>
      </p:sp>
    </p:spTree>
    <p:extLst>
      <p:ext uri="{BB962C8B-B14F-4D97-AF65-F5344CB8AC3E}">
        <p14:creationId xmlns:p14="http://schemas.microsoft.com/office/powerpoint/2010/main" val="8651274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https://www.mecabricks.com/en/models/P7l2BNRX20N</a:t>
            </a:r>
            <a:endParaRPr lang="en-US" dirty="0"/>
          </a:p>
          <a:p>
            <a:endParaRPr lang="en-US" dirty="0"/>
          </a:p>
          <a:p>
            <a:r>
              <a:rPr lang="en-US" dirty="0">
                <a:hlinkClick r:id="rId4"/>
              </a:rPr>
              <a:t>https://www.mecabricks.com/en/models/pyj6WEdRvRq</a:t>
            </a:r>
            <a:endParaRPr lang="en-US" dirty="0"/>
          </a:p>
          <a:p>
            <a:endParaRPr lang="en-US" dirty="0"/>
          </a:p>
          <a:p>
            <a:r>
              <a:rPr lang="en-US" dirty="0">
                <a:hlinkClick r:id="rId5"/>
              </a:rPr>
              <a:t>https://www.mecabricks.com/en/models/LGVjK6Y2nz6</a:t>
            </a:r>
            <a:endParaRPr lang="en-US" dirty="0"/>
          </a:p>
          <a:p>
            <a:endParaRPr lang="en-US" dirty="0"/>
          </a:p>
          <a:p>
            <a:r>
              <a:rPr lang="en-US" dirty="0">
                <a:hlinkClick r:id="rId6"/>
              </a:rPr>
              <a:t>https://www.mecabricks.com/en/models/beDa5ddvzg8</a:t>
            </a:r>
            <a:endParaRPr lang="en-US" dirty="0"/>
          </a:p>
          <a:p>
            <a:endParaRPr lang="en-US" dirty="0"/>
          </a:p>
          <a:p>
            <a:r>
              <a:rPr lang="en-US" dirty="0">
                <a:hlinkClick r:id="rId7"/>
              </a:rPr>
              <a:t>https://www.mecabricks.com/en/models/AzOjoxJv6Z7</a:t>
            </a:r>
            <a:endParaRPr lang="en-US" dirty="0"/>
          </a:p>
          <a:p>
            <a:endParaRPr lang="en-US" dirty="0"/>
          </a:p>
          <a:p>
            <a:r>
              <a:rPr lang="en-US" dirty="0">
                <a:hlinkClick r:id="rId8"/>
              </a:rPr>
              <a:t>https://www.mecabricks.com/en/models/87X2Rm7xaZY</a:t>
            </a:r>
            <a:endParaRPr lang="en-US" dirty="0"/>
          </a:p>
          <a:p>
            <a:endParaRPr lang="en-US" dirty="0"/>
          </a:p>
          <a:p>
            <a:r>
              <a:rPr lang="en-US" dirty="0">
                <a:hlinkClick r:id="rId9"/>
              </a:rPr>
              <a:t>https://www.mecabricks.com/en/models/r0DvYpWj9ez</a:t>
            </a:r>
            <a:endParaRPr lang="en-US" dirty="0"/>
          </a:p>
          <a:p>
            <a:endParaRPr lang="en-US" dirty="0"/>
          </a:p>
          <a:p>
            <a:r>
              <a:rPr lang="en-US" dirty="0">
                <a:hlinkClick r:id="rId10"/>
              </a:rPr>
              <a:t>https://www.mecabricks.com/en/models/nKZvm19vG64</a:t>
            </a:r>
            <a:endParaRPr lang="en-US" dirty="0"/>
          </a:p>
          <a:p>
            <a:endParaRPr lang="en-US" dirty="0"/>
          </a:p>
          <a:p>
            <a:r>
              <a:rPr lang="en-US" dirty="0">
                <a:hlinkClick r:id="rId11"/>
              </a:rPr>
              <a:t>https://www.mecabricks.com/en/models/Qb82xPM21zK</a:t>
            </a:r>
            <a:endParaRPr lang="en-US" dirty="0"/>
          </a:p>
          <a:p>
            <a:endParaRPr lang="en-US" dirty="0"/>
          </a:p>
          <a:p>
            <a:r>
              <a:rPr lang="en-US" dirty="0">
                <a:hlinkClick r:id="rId12"/>
              </a:rPr>
              <a:t>https://www.mecabricks.com/en/models/bN02gVLaLDe</a:t>
            </a:r>
            <a:endParaRPr lang="en-US" dirty="0"/>
          </a:p>
          <a:p>
            <a:endParaRPr lang="en-US" dirty="0"/>
          </a:p>
          <a:p>
            <a:endParaRPr lang="en-US" dirty="0"/>
          </a:p>
          <a:p>
            <a:r>
              <a:rPr lang="en-US" dirty="0">
                <a:hlinkClick r:id="rId13"/>
              </a:rPr>
              <a:t>https://www.mecabricks.com/en/models/LyjWwQe6jJr</a:t>
            </a:r>
            <a:endParaRPr lang="en-US" dirty="0"/>
          </a:p>
          <a:p>
            <a:endParaRPr lang="en-US" dirty="0"/>
          </a:p>
          <a:p>
            <a:r>
              <a:rPr lang="en-US" dirty="0">
                <a:hlinkClick r:id="rId14"/>
              </a:rPr>
              <a:t>https://www.mecabricks.com/en/models/beDa5PeGvzg</a:t>
            </a:r>
            <a:endParaRPr lang="en-US" dirty="0"/>
          </a:p>
          <a:p>
            <a:endParaRPr lang="en-US" dirty="0"/>
          </a:p>
          <a:p>
            <a:r>
              <a:rPr lang="en-US" dirty="0">
                <a:hlinkClick r:id="rId15"/>
              </a:rPr>
              <a:t>https://www.mecabricks.com/en/models/WPkaJeobvxM</a:t>
            </a:r>
            <a:endParaRPr lang="en-US" dirty="0"/>
          </a:p>
          <a:p>
            <a:endParaRPr lang="en-US" dirty="0"/>
          </a:p>
          <a:p>
            <a:r>
              <a:rPr lang="en-US" dirty="0">
                <a:hlinkClick r:id="rId16"/>
              </a:rPr>
              <a:t>https://www.mecabricks.com/en/models/qJk2E4gZa9A</a:t>
            </a:r>
            <a:endParaRPr lang="en-US" dirty="0"/>
          </a:p>
          <a:p>
            <a:endParaRPr lang="en-US" dirty="0"/>
          </a:p>
        </p:txBody>
      </p:sp>
      <p:sp>
        <p:nvSpPr>
          <p:cNvPr id="4" name="Foliennummernplatzhalter 3"/>
          <p:cNvSpPr>
            <a:spLocks noGrp="1"/>
          </p:cNvSpPr>
          <p:nvPr>
            <p:ph type="sldNum" sz="quarter" idx="5"/>
          </p:nvPr>
        </p:nvSpPr>
        <p:spPr/>
        <p:txBody>
          <a:bodyPr/>
          <a:lstStyle/>
          <a:p>
            <a:fld id="{0847FE3B-54BA-40DD-BB88-299F9C0AD964}" type="slidenum">
              <a:rPr lang="de-DE" smtClean="0"/>
              <a:t>59</a:t>
            </a:fld>
            <a:endParaRPr lang="de-DE"/>
          </a:p>
        </p:txBody>
      </p:sp>
    </p:spTree>
    <p:extLst>
      <p:ext uri="{BB962C8B-B14F-4D97-AF65-F5344CB8AC3E}">
        <p14:creationId xmlns:p14="http://schemas.microsoft.com/office/powerpoint/2010/main" val="41926504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https://www.mecabricks.com/en/models/79a8GqoXv8w</a:t>
            </a:r>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60</a:t>
            </a:fld>
            <a:endParaRPr lang="de-DE"/>
          </a:p>
        </p:txBody>
      </p:sp>
    </p:spTree>
    <p:extLst>
      <p:ext uri="{BB962C8B-B14F-4D97-AF65-F5344CB8AC3E}">
        <p14:creationId xmlns:p14="http://schemas.microsoft.com/office/powerpoint/2010/main" val="143167922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dirty="0">
                <a:solidFill>
                  <a:schemeClr val="tx1"/>
                </a:solidFill>
                <a:effectLst/>
                <a:latin typeface="+mn-lt"/>
                <a:ea typeface="+mn-ea"/>
                <a:cs typeface="+mn-cs"/>
              </a:rPr>
              <a:t>Die Consultants sollen verstehen, dass das Prinzip „VORHER DENKEN, dann PROGRAMMIEREN“ sehr wichtig ist. Und das nur das implementiert was in der User Story steht</a:t>
            </a:r>
            <a:endParaRPr lang="en-DE" sz="1200" b="0" i="0" u="none" strike="noStrike" kern="1200" dirty="0">
              <a:solidFill>
                <a:schemeClr val="tx1"/>
              </a:solidFill>
              <a:effectLst/>
              <a:latin typeface="+mn-lt"/>
              <a:ea typeface="+mn-ea"/>
              <a:cs typeface="+mn-cs"/>
            </a:endParaRP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61</a:t>
            </a:fld>
            <a:endParaRPr lang="en-US"/>
          </a:p>
        </p:txBody>
      </p:sp>
    </p:spTree>
    <p:extLst>
      <p:ext uri="{BB962C8B-B14F-4D97-AF65-F5344CB8AC3E}">
        <p14:creationId xmlns:p14="http://schemas.microsoft.com/office/powerpoint/2010/main" val="8794627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62</a:t>
            </a:fld>
            <a:endParaRPr lang="de-DE"/>
          </a:p>
        </p:txBody>
      </p:sp>
    </p:spTree>
    <p:extLst>
      <p:ext uri="{BB962C8B-B14F-4D97-AF65-F5344CB8AC3E}">
        <p14:creationId xmlns:p14="http://schemas.microsoft.com/office/powerpoint/2010/main" val="259766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Consultants sollen nach und nach ihr Wissen preisgeben</a:t>
            </a:r>
          </a:p>
          <a:p>
            <a:r>
              <a:rPr lang="de-DE" dirty="0"/>
              <a:t>Technik: reihum sagt zu jedem „Schritt“ in Scrum eine wichtige Information, dies kann sein Begriffsdefinition, Ablauf, … (evtl. Fragen ggf. notieren auf später schieben), die Technik endet in der Retro </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12</a:t>
            </a:fld>
            <a:endParaRPr lang="de-DE"/>
          </a:p>
        </p:txBody>
      </p:sp>
    </p:spTree>
    <p:extLst>
      <p:ext uri="{BB962C8B-B14F-4D97-AF65-F5344CB8AC3E}">
        <p14:creationId xmlns:p14="http://schemas.microsoft.com/office/powerpoint/2010/main" val="21956377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1" i="0" kern="1200" dirty="0">
                <a:solidFill>
                  <a:schemeClr val="tx1"/>
                </a:solidFill>
                <a:effectLst/>
                <a:latin typeface="+mn-lt"/>
                <a:ea typeface="+mn-ea"/>
                <a:cs typeface="+mn-cs"/>
              </a:rPr>
              <a:t>Sprint</a:t>
            </a:r>
          </a:p>
          <a:p>
            <a:r>
              <a:rPr lang="de-DE" sz="1200" b="0" i="0" kern="1200" dirty="0">
                <a:solidFill>
                  <a:schemeClr val="tx1"/>
                </a:solidFill>
                <a:effectLst/>
                <a:latin typeface="+mn-lt"/>
                <a:ea typeface="+mn-ea"/>
                <a:cs typeface="+mn-cs"/>
              </a:rPr>
              <a:t>Scrum Produktentwicklung (bzw. Scrum-Projekte) schreiten in Serien von Sprints voran. Zu Beginn wird die anstehende Arbeit gemeinsam geplant. Das Produkt wird während des Sprints entworfen, kodiert und getestet.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Am Ende des Sprints wird immer ein potenziell auslieferbares Produktinkrement (PSI) übergeben. Während des Sprints überprüft das Team täglich im Daily Scrum, ob es das Sprintziel noch erreichen kann.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Eine konstante Dauer führt zu einem besseren Rhythmus. Das bedeutet, dass ein Sprint nicht verkürzt oder verlängert wird. Die Sprintlänge wird nicht von Sprint zu Sprint geändert.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Die Sprintlänge sollte so gewählt werden, dass der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angemessen mit Risiken umgehen kann (höheres Risiko = kürzere Sprintlänge) und dass er sich mit den anderen geschäftlichen Ereignissen im Unternehmen synchronisieren kann.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Die maximale Sprintlänge lt. Scrum Guide liegt bei 4 Wochen bzw. ein Kalendermonat.</a:t>
            </a:r>
          </a:p>
          <a:p>
            <a:r>
              <a:rPr lang="de-DE" sz="1200" b="1" i="0" kern="1200" dirty="0">
                <a:solidFill>
                  <a:schemeClr val="tx1"/>
                </a:solidFill>
                <a:effectLst/>
                <a:latin typeface="+mn-lt"/>
                <a:ea typeface="+mn-ea"/>
                <a:cs typeface="+mn-cs"/>
              </a:rPr>
              <a:t>Sprint </a:t>
            </a:r>
            <a:r>
              <a:rPr lang="de-DE" sz="1200" b="1" i="0" kern="1200" dirty="0" err="1">
                <a:solidFill>
                  <a:schemeClr val="tx1"/>
                </a:solidFill>
                <a:effectLst/>
                <a:latin typeface="+mn-lt"/>
                <a:ea typeface="+mn-ea"/>
                <a:cs typeface="+mn-cs"/>
              </a:rPr>
              <a:t>Planning</a:t>
            </a:r>
            <a:endParaRPr lang="de-DE" sz="1200" b="1" i="0" kern="1200" dirty="0">
              <a:solidFill>
                <a:schemeClr val="tx1"/>
              </a:solidFill>
              <a:effectLst/>
              <a:latin typeface="+mn-lt"/>
              <a:ea typeface="+mn-ea"/>
              <a:cs typeface="+mn-cs"/>
            </a:endParaRPr>
          </a:p>
          <a:p>
            <a:r>
              <a:rPr lang="de-DE" sz="1200" b="0" i="0" kern="1200" dirty="0">
                <a:solidFill>
                  <a:schemeClr val="tx1"/>
                </a:solidFill>
                <a:effectLst/>
                <a:latin typeface="+mn-lt"/>
                <a:ea typeface="+mn-ea"/>
                <a:cs typeface="+mn-cs"/>
              </a:rPr>
              <a:t>Im Sprint </a:t>
            </a:r>
            <a:r>
              <a:rPr lang="de-DE" sz="1200" b="0" i="0" kern="1200" dirty="0" err="1">
                <a:solidFill>
                  <a:schemeClr val="tx1"/>
                </a:solidFill>
                <a:effectLst/>
                <a:latin typeface="+mn-lt"/>
                <a:ea typeface="+mn-ea"/>
                <a:cs typeface="+mn-cs"/>
              </a:rPr>
              <a:t>Planning</a:t>
            </a:r>
            <a:r>
              <a:rPr lang="de-DE" sz="1200" b="0" i="0" kern="1200" dirty="0">
                <a:solidFill>
                  <a:schemeClr val="tx1"/>
                </a:solidFill>
                <a:effectLst/>
                <a:latin typeface="+mn-lt"/>
                <a:ea typeface="+mn-ea"/>
                <a:cs typeface="+mn-cs"/>
              </a:rPr>
              <a:t> stellt der PO die Anforderungen vor und das Team plant. Es geht um zwei Themen. Die Planung dauert (bei einem vierwöchigen Sprint) max. 8 Stunden:</a:t>
            </a:r>
          </a:p>
          <a:p>
            <a:r>
              <a:rPr lang="de-DE" sz="1200" b="0" i="0" kern="1200" dirty="0">
                <a:solidFill>
                  <a:schemeClr val="tx1"/>
                </a:solidFill>
                <a:effectLst/>
                <a:latin typeface="+mn-lt"/>
                <a:ea typeface="+mn-ea"/>
                <a:cs typeface="+mn-cs"/>
              </a:rPr>
              <a:t>Punkt 1: Der PO stellt dem Team die Anforderungen vor. Das Team stellt Fragen, damit es die Anforderungen gut versteht. Gemeinsam wird ein </a:t>
            </a:r>
            <a:r>
              <a:rPr lang="de-DE" sz="1200" b="1" i="0" kern="1200" dirty="0">
                <a:solidFill>
                  <a:schemeClr val="tx1"/>
                </a:solidFill>
                <a:effectLst/>
                <a:latin typeface="+mn-lt"/>
                <a:ea typeface="+mn-ea"/>
                <a:cs typeface="+mn-cs"/>
              </a:rPr>
              <a:t>Sprintziel</a:t>
            </a:r>
            <a:r>
              <a:rPr lang="de-DE" sz="1200" b="0" i="0" kern="1200" dirty="0">
                <a:solidFill>
                  <a:schemeClr val="tx1"/>
                </a:solidFill>
                <a:effectLst/>
                <a:latin typeface="+mn-lt"/>
                <a:ea typeface="+mn-ea"/>
                <a:cs typeface="+mn-cs"/>
              </a:rPr>
              <a:t> (</a:t>
            </a:r>
            <a:r>
              <a:rPr lang="de-DE" sz="1200" b="1" i="0" kern="1200" dirty="0">
                <a:solidFill>
                  <a:schemeClr val="tx1"/>
                </a:solidFill>
                <a:effectLst/>
                <a:latin typeface="+mn-lt"/>
                <a:ea typeface="+mn-ea"/>
                <a:cs typeface="+mn-cs"/>
              </a:rPr>
              <a:t>Sprint Goal</a:t>
            </a:r>
            <a:r>
              <a:rPr lang="de-DE" sz="1200" b="0" i="0" kern="1200" dirty="0">
                <a:solidFill>
                  <a:schemeClr val="tx1"/>
                </a:solidFill>
                <a:effectLst/>
                <a:latin typeface="+mn-lt"/>
                <a:ea typeface="+mn-ea"/>
                <a:cs typeface="+mn-cs"/>
              </a:rPr>
              <a:t>) entwickelt. Das Team gibt am Ende von Teil 1 eine Abschätzung (</a:t>
            </a:r>
            <a:r>
              <a:rPr lang="de-DE" sz="1200" b="1" i="0" kern="1200" dirty="0">
                <a:solidFill>
                  <a:schemeClr val="tx1"/>
                </a:solidFill>
                <a:effectLst/>
                <a:latin typeface="+mn-lt"/>
                <a:ea typeface="+mn-ea"/>
                <a:cs typeface="+mn-cs"/>
              </a:rPr>
              <a:t>Forecast</a:t>
            </a:r>
            <a:r>
              <a:rPr lang="de-DE" sz="1200" b="0" i="0" kern="1200" dirty="0">
                <a:solidFill>
                  <a:schemeClr val="tx1"/>
                </a:solidFill>
                <a:effectLst/>
                <a:latin typeface="+mn-lt"/>
                <a:ea typeface="+mn-ea"/>
                <a:cs typeface="+mn-cs"/>
              </a:rPr>
              <a:t>) ab, was es schaffen wird.</a:t>
            </a:r>
          </a:p>
          <a:p>
            <a:r>
              <a:rPr lang="de-DE" sz="1200" b="0" i="0" kern="1200" dirty="0">
                <a:solidFill>
                  <a:schemeClr val="tx1"/>
                </a:solidFill>
                <a:effectLst/>
                <a:latin typeface="+mn-lt"/>
                <a:ea typeface="+mn-ea"/>
                <a:cs typeface="+mn-cs"/>
              </a:rPr>
              <a:t>Für Punkt 2 bespricht das Team, wie es die Anforderungen konkret umsetzt und was dafür genau zu tun ist. Einzelne Backlog Items werden für das Sprint Backlog verfeinert und zu umsetzbaren Arbeitseinheiten (</a:t>
            </a:r>
            <a:r>
              <a:rPr lang="de-DE" sz="1200" b="1" i="0" kern="1200" dirty="0">
                <a:solidFill>
                  <a:schemeClr val="tx1"/>
                </a:solidFill>
                <a:effectLst/>
                <a:latin typeface="+mn-lt"/>
                <a:ea typeface="+mn-ea"/>
                <a:cs typeface="+mn-cs"/>
              </a:rPr>
              <a:t>Tasks</a:t>
            </a:r>
            <a:r>
              <a:rPr lang="de-DE" sz="1200" b="0" i="0" kern="1200" dirty="0">
                <a:solidFill>
                  <a:schemeClr val="tx1"/>
                </a:solidFill>
                <a:effectLst/>
                <a:latin typeface="+mn-lt"/>
                <a:ea typeface="+mn-ea"/>
                <a:cs typeface="+mn-cs"/>
              </a:rPr>
              <a:t>) geschnitten. Somit baut das Development Team sukzessive das Sprint Backlog auf.</a:t>
            </a:r>
          </a:p>
          <a:p>
            <a:r>
              <a:rPr lang="de-DE" sz="1200" b="1" i="0" kern="1200" dirty="0">
                <a:solidFill>
                  <a:schemeClr val="tx1"/>
                </a:solidFill>
                <a:effectLst/>
                <a:latin typeface="+mn-lt"/>
                <a:ea typeface="+mn-ea"/>
                <a:cs typeface="+mn-cs"/>
              </a:rPr>
              <a:t>Daily Scrum</a:t>
            </a:r>
          </a:p>
          <a:p>
            <a:r>
              <a:rPr lang="de-DE" sz="1200" b="0" i="0" kern="1200" dirty="0">
                <a:solidFill>
                  <a:schemeClr val="tx1"/>
                </a:solidFill>
                <a:effectLst/>
                <a:latin typeface="+mn-lt"/>
                <a:ea typeface="+mn-ea"/>
                <a:cs typeface="+mn-cs"/>
              </a:rPr>
              <a:t>Während des Sprints prüft das Team täglich, ob es das Sprintziel erreicht.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Alle sind eingeladen. Aber nur Team-Mitglieder und der Scrum Master dürfen reden. Der Scrum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steht idealer Weise für Fragen optional bereit. Das Daily ist kein Statusberichte für den Scrum Master oder Scrum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Es dient dem Team zur Synchronisation:</a:t>
            </a:r>
          </a:p>
          <a:p>
            <a:r>
              <a:rPr lang="de-DE" sz="1200" b="0" i="0" kern="1200" dirty="0">
                <a:solidFill>
                  <a:schemeClr val="tx1"/>
                </a:solidFill>
                <a:effectLst/>
                <a:latin typeface="+mn-lt"/>
                <a:ea typeface="+mn-ea"/>
                <a:cs typeface="+mn-cs"/>
              </a:rPr>
              <a:t>Was habe ich gestern fertig gestellt um das </a:t>
            </a:r>
            <a:r>
              <a:rPr lang="de-DE" sz="1200" b="0" i="0" kern="1200" dirty="0" err="1">
                <a:solidFill>
                  <a:schemeClr val="tx1"/>
                </a:solidFill>
                <a:effectLst/>
                <a:latin typeface="+mn-lt"/>
                <a:ea typeface="+mn-ea"/>
                <a:cs typeface="+mn-cs"/>
              </a:rPr>
              <a:t>gemeinsamme</a:t>
            </a:r>
            <a:r>
              <a:rPr lang="de-DE" sz="1200" b="0" i="0" kern="1200" dirty="0">
                <a:solidFill>
                  <a:schemeClr val="tx1"/>
                </a:solidFill>
                <a:effectLst/>
                <a:latin typeface="+mn-lt"/>
                <a:ea typeface="+mn-ea"/>
                <a:cs typeface="+mn-cs"/>
              </a:rPr>
              <a:t> Sprint Ziel zu erreichen?</a:t>
            </a:r>
          </a:p>
          <a:p>
            <a:r>
              <a:rPr lang="de-DE" sz="1200" b="0" i="0" kern="1200" dirty="0">
                <a:solidFill>
                  <a:schemeClr val="tx1"/>
                </a:solidFill>
                <a:effectLst/>
                <a:latin typeface="+mn-lt"/>
                <a:ea typeface="+mn-ea"/>
                <a:cs typeface="+mn-cs"/>
              </a:rPr>
              <a:t>Was will ich heute fertig stellen um das </a:t>
            </a:r>
            <a:r>
              <a:rPr lang="de-DE" sz="1200" b="0" i="0" kern="1200" dirty="0" err="1">
                <a:solidFill>
                  <a:schemeClr val="tx1"/>
                </a:solidFill>
                <a:effectLst/>
                <a:latin typeface="+mn-lt"/>
                <a:ea typeface="+mn-ea"/>
                <a:cs typeface="+mn-cs"/>
              </a:rPr>
              <a:t>gemeinsamme</a:t>
            </a:r>
            <a:r>
              <a:rPr lang="de-DE" sz="1200" b="0" i="0" kern="1200" dirty="0">
                <a:solidFill>
                  <a:schemeClr val="tx1"/>
                </a:solidFill>
                <a:effectLst/>
                <a:latin typeface="+mn-lt"/>
                <a:ea typeface="+mn-ea"/>
                <a:cs typeface="+mn-cs"/>
              </a:rPr>
              <a:t> Sprint Ziel zu erreichen?</a:t>
            </a:r>
          </a:p>
          <a:p>
            <a:r>
              <a:rPr lang="de-DE" sz="1200" b="0" i="0" kern="1200" dirty="0">
                <a:solidFill>
                  <a:schemeClr val="tx1"/>
                </a:solidFill>
                <a:effectLst/>
                <a:latin typeface="+mn-lt"/>
                <a:ea typeface="+mn-ea"/>
                <a:cs typeface="+mn-cs"/>
              </a:rPr>
              <a:t>Hindert mich etwas an der Fertigstellung?</a:t>
            </a:r>
          </a:p>
          <a:p>
            <a:r>
              <a:rPr lang="de-DE" sz="1200" b="0" i="0" kern="1200" dirty="0">
                <a:solidFill>
                  <a:schemeClr val="tx1"/>
                </a:solidFill>
                <a:effectLst/>
                <a:latin typeface="+mn-lt"/>
                <a:ea typeface="+mn-ea"/>
                <a:cs typeface="+mn-cs"/>
              </a:rPr>
              <a:t>Es ist kein Meeting zur Problemlösung. Es hilft dabei, andere Meetings zu vermeiden.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Das Daily findet immer zur gleichen Zeit, am gleichen Ort statt. Der Scrum Guide sieht für das Daily eine maximale  Zeitdauer von 15 Minuten (unabhängig von Teamgröße und Sprintlänge) vor.</a:t>
            </a:r>
            <a:br>
              <a:rPr lang="de-DE" sz="1200" b="0" i="0" kern="1200" dirty="0">
                <a:solidFill>
                  <a:schemeClr val="tx1"/>
                </a:solidFill>
                <a:effectLst/>
                <a:latin typeface="+mn-lt"/>
                <a:ea typeface="+mn-ea"/>
                <a:cs typeface="+mn-cs"/>
              </a:rPr>
            </a:br>
            <a:br>
              <a:rPr lang="de-DE" sz="1200" b="0" i="0" kern="1200" dirty="0">
                <a:solidFill>
                  <a:schemeClr val="tx1"/>
                </a:solidFill>
                <a:effectLst/>
                <a:latin typeface="+mn-lt"/>
                <a:ea typeface="+mn-ea"/>
                <a:cs typeface="+mn-cs"/>
              </a:rPr>
            </a:br>
            <a:endParaRPr lang="de-DE" sz="1200" b="0" i="0" kern="1200" dirty="0">
              <a:solidFill>
                <a:schemeClr val="tx1"/>
              </a:solidFill>
              <a:effectLst/>
              <a:latin typeface="+mn-lt"/>
              <a:ea typeface="+mn-ea"/>
              <a:cs typeface="+mn-cs"/>
            </a:endParaRPr>
          </a:p>
          <a:p>
            <a:r>
              <a:rPr lang="de-DE" sz="1200" b="1" i="0" kern="1200" dirty="0">
                <a:solidFill>
                  <a:schemeClr val="tx1"/>
                </a:solidFill>
                <a:effectLst/>
                <a:latin typeface="+mn-lt"/>
                <a:ea typeface="+mn-ea"/>
                <a:cs typeface="+mn-cs"/>
              </a:rPr>
              <a:t>Sprint Review</a:t>
            </a:r>
          </a:p>
          <a:p>
            <a:r>
              <a:rPr lang="de-DE" sz="1200" b="0" i="0" kern="1200" dirty="0">
                <a:solidFill>
                  <a:schemeClr val="tx1"/>
                </a:solidFill>
                <a:effectLst/>
                <a:latin typeface="+mn-lt"/>
                <a:ea typeface="+mn-ea"/>
                <a:cs typeface="+mn-cs"/>
              </a:rPr>
              <a:t>Im Review stellt das Development Team dem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ein potenziell auslieferbares Produkt vor. Das Development Team erhält idealer Weise direktes Feedback von den Stakeholdern.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Der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akzeptiert umgesetzte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Backlog Items oder weist diese zurück.</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Erkenntnisse aus dem Scrum Review Meeting fließen in den nächsten Sprint ein. Das bedeutet, dass die Architektur, bestimmte Designs oder Lösungsansätze bestätigt oder abgelehnt werden. Der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Owner</a:t>
            </a:r>
            <a:r>
              <a:rPr lang="de-DE" sz="1200" b="0" i="0" kern="1200" dirty="0">
                <a:solidFill>
                  <a:schemeClr val="tx1"/>
                </a:solidFill>
                <a:effectLst/>
                <a:latin typeface="+mn-lt"/>
                <a:ea typeface="+mn-ea"/>
                <a:cs typeface="+mn-cs"/>
              </a:rPr>
              <a:t> überdenkt eventuell in diesem Meeting die Priorisierung des </a:t>
            </a:r>
            <a:r>
              <a:rPr lang="de-DE" sz="1200" b="0" i="0" kern="1200" dirty="0" err="1">
                <a:solidFill>
                  <a:schemeClr val="tx1"/>
                </a:solidFill>
                <a:effectLst/>
                <a:latin typeface="+mn-lt"/>
                <a:ea typeface="+mn-ea"/>
                <a:cs typeface="+mn-cs"/>
              </a:rPr>
              <a:t>Product</a:t>
            </a:r>
            <a:r>
              <a:rPr lang="de-DE" sz="1200" b="0" i="0" kern="1200" dirty="0">
                <a:solidFill>
                  <a:schemeClr val="tx1"/>
                </a:solidFill>
                <a:effectLst/>
                <a:latin typeface="+mn-lt"/>
                <a:ea typeface="+mn-ea"/>
                <a:cs typeface="+mn-cs"/>
              </a:rPr>
              <a:t> Backlogs (durch Input und Impulse der Stakeholder), denn offiziell gibt es zwischen Sprint Retrospektive und dem nächsten Sprint </a:t>
            </a:r>
            <a:r>
              <a:rPr lang="de-DE" sz="1200" b="0" i="0" kern="1200" dirty="0" err="1">
                <a:solidFill>
                  <a:schemeClr val="tx1"/>
                </a:solidFill>
                <a:effectLst/>
                <a:latin typeface="+mn-lt"/>
                <a:ea typeface="+mn-ea"/>
                <a:cs typeface="+mn-cs"/>
              </a:rPr>
              <a:t>Planning</a:t>
            </a:r>
            <a:r>
              <a:rPr lang="de-DE" sz="1200" b="0" i="0" kern="1200" dirty="0">
                <a:solidFill>
                  <a:schemeClr val="tx1"/>
                </a:solidFill>
                <a:effectLst/>
                <a:latin typeface="+mn-lt"/>
                <a:ea typeface="+mn-ea"/>
                <a:cs typeface="+mn-cs"/>
              </a:rPr>
              <a:t> keine Zeit dafür.</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Der Scrum Guide sieht für das Review Meeting eine maximale Zeitdauer von 4 Stunden (Üblicher Weise bezogen auf eine Sprintlänge von 4 Wochen) vor.</a:t>
            </a:r>
          </a:p>
          <a:p>
            <a:r>
              <a:rPr lang="de-DE" sz="1200" b="1" i="0" kern="1200" dirty="0">
                <a:solidFill>
                  <a:schemeClr val="tx1"/>
                </a:solidFill>
                <a:effectLst/>
                <a:latin typeface="+mn-lt"/>
                <a:ea typeface="+mn-ea"/>
                <a:cs typeface="+mn-cs"/>
              </a:rPr>
              <a:t>Sprint Retrospektive</a:t>
            </a:r>
          </a:p>
          <a:p>
            <a:r>
              <a:rPr lang="de-DE" sz="1200" b="0" i="0" kern="1200" dirty="0">
                <a:solidFill>
                  <a:schemeClr val="tx1"/>
                </a:solidFill>
                <a:effectLst/>
                <a:latin typeface="+mn-lt"/>
                <a:ea typeface="+mn-ea"/>
                <a:cs typeface="+mn-cs"/>
              </a:rPr>
              <a:t>Die Retrospektive ist ein bewusster Haltepunkt am Ende des Sprints, damit das Scrum Team sich Zeit für Verbesserungen nimmt. Sie ist </a:t>
            </a:r>
            <a:r>
              <a:rPr lang="de-DE" sz="1200" b="1" i="0" kern="1200" dirty="0">
                <a:solidFill>
                  <a:schemeClr val="tx1"/>
                </a:solidFill>
                <a:effectLst/>
                <a:latin typeface="+mn-lt"/>
                <a:ea typeface="+mn-ea"/>
                <a:cs typeface="+mn-cs"/>
              </a:rPr>
              <a:t>DAS</a:t>
            </a:r>
            <a:r>
              <a:rPr lang="de-DE" sz="1200" b="0" i="0" kern="1200" dirty="0">
                <a:solidFill>
                  <a:schemeClr val="tx1"/>
                </a:solidFill>
                <a:effectLst/>
                <a:latin typeface="+mn-lt"/>
                <a:ea typeface="+mn-ea"/>
                <a:cs typeface="+mn-cs"/>
              </a:rPr>
              <a:t> Meeting des Scrum Masters. Es werden sowohl positive als auch negative Dinge besprochen.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Es ist gut, mit der Auflistung der Dinge zu starten, die das Scrum Team schon gut hinbekommen hat. Das gibt Energie.</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Abschluss</a:t>
            </a:r>
          </a:p>
          <a:p>
            <a:r>
              <a:rPr lang="de-DE" sz="1200" b="0" i="0" kern="1200" dirty="0">
                <a:solidFill>
                  <a:schemeClr val="tx1"/>
                </a:solidFill>
                <a:effectLst/>
                <a:latin typeface="+mn-lt"/>
                <a:ea typeface="+mn-ea"/>
                <a:cs typeface="+mn-cs"/>
              </a:rPr>
              <a:t>Das Team beschließt 1-2 Verbesserungsmaßnahmen für den nächsten Sprint.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Der Scrum Guide sieht für die Retrospektive eine maximale Zeitdauer von 3 Stunden (bezogen auf eine Sprintlänge von 4 Wochen) vor.</a:t>
            </a:r>
          </a:p>
          <a:p>
            <a:r>
              <a:rPr lang="de-DE" sz="1200" b="1" i="0" kern="1200" dirty="0" err="1">
                <a:solidFill>
                  <a:schemeClr val="tx1"/>
                </a:solidFill>
                <a:effectLst/>
                <a:latin typeface="+mn-lt"/>
                <a:ea typeface="+mn-ea"/>
                <a:cs typeface="+mn-cs"/>
              </a:rPr>
              <a:t>Timebox</a:t>
            </a:r>
            <a:endParaRPr lang="de-DE" sz="1200" b="1" i="0" kern="1200" dirty="0">
              <a:solidFill>
                <a:schemeClr val="tx1"/>
              </a:solidFill>
              <a:effectLst/>
              <a:latin typeface="+mn-lt"/>
              <a:ea typeface="+mn-ea"/>
              <a:cs typeface="+mn-cs"/>
            </a:endParaRPr>
          </a:p>
          <a:p>
            <a:r>
              <a:rPr lang="de-DE" sz="1200" b="0" i="0" kern="1200" dirty="0">
                <a:solidFill>
                  <a:schemeClr val="tx1"/>
                </a:solidFill>
                <a:effectLst/>
                <a:latin typeface="+mn-lt"/>
                <a:ea typeface="+mn-ea"/>
                <a:cs typeface="+mn-cs"/>
              </a:rPr>
              <a:t>Alle Scrum-Meetings haben eine feste Dauer (</a:t>
            </a:r>
            <a:r>
              <a:rPr lang="de-DE" sz="1200" b="0" i="0" kern="1200" dirty="0" err="1">
                <a:solidFill>
                  <a:schemeClr val="tx1"/>
                </a:solidFill>
                <a:effectLst/>
                <a:latin typeface="+mn-lt"/>
                <a:ea typeface="+mn-ea"/>
                <a:cs typeface="+mn-cs"/>
              </a:rPr>
              <a:t>Timebox</a:t>
            </a:r>
            <a:r>
              <a:rPr lang="de-DE" sz="1200" b="0" i="0" kern="1200" dirty="0">
                <a:solidFill>
                  <a:schemeClr val="tx1"/>
                </a:solidFill>
                <a:effectLst/>
                <a:latin typeface="+mn-lt"/>
                <a:ea typeface="+mn-ea"/>
                <a:cs typeface="+mn-cs"/>
              </a:rPr>
              <a:t>). Die bewusste zeitliche Beschränkung hilft dabei, zügig zu arbeiten und zu </a:t>
            </a:r>
            <a:r>
              <a:rPr lang="de-DE" sz="1200" b="0" i="0" kern="1200" dirty="0" err="1">
                <a:solidFill>
                  <a:schemeClr val="tx1"/>
                </a:solidFill>
                <a:effectLst/>
                <a:latin typeface="+mn-lt"/>
                <a:ea typeface="+mn-ea"/>
                <a:cs typeface="+mn-cs"/>
              </a:rPr>
              <a:t>fokusieren</a:t>
            </a:r>
            <a:r>
              <a:rPr lang="de-DE" sz="1200" b="0" i="0" kern="1200" dirty="0">
                <a:solidFill>
                  <a:schemeClr val="tx1"/>
                </a:solidFill>
                <a:effectLst/>
                <a:latin typeface="+mn-lt"/>
                <a:ea typeface="+mn-ea"/>
                <a:cs typeface="+mn-cs"/>
              </a:rPr>
              <a:t>. Scrum Master und Team achten auf das Einhalten der </a:t>
            </a:r>
            <a:r>
              <a:rPr lang="de-DE" sz="1200" b="0" i="0" kern="1200" dirty="0" err="1">
                <a:solidFill>
                  <a:schemeClr val="tx1"/>
                </a:solidFill>
                <a:effectLst/>
                <a:latin typeface="+mn-lt"/>
                <a:ea typeface="+mn-ea"/>
                <a:cs typeface="+mn-cs"/>
              </a:rPr>
              <a:t>Timeboxen</a:t>
            </a:r>
            <a:r>
              <a:rPr lang="de-DE" sz="1200" b="0" i="0" kern="1200" dirty="0">
                <a:solidFill>
                  <a:schemeClr val="tx1"/>
                </a:solidFill>
                <a:effectLst/>
                <a:latin typeface="+mn-lt"/>
                <a:ea typeface="+mn-ea"/>
                <a:cs typeface="+mn-cs"/>
              </a:rPr>
              <a:t>.</a:t>
            </a:r>
          </a:p>
          <a:p>
            <a:r>
              <a:rPr lang="de-DE" sz="1200" b="0" i="0" kern="1200" dirty="0" err="1">
                <a:solidFill>
                  <a:schemeClr val="tx1"/>
                </a:solidFill>
                <a:effectLst/>
                <a:latin typeface="+mn-lt"/>
                <a:ea typeface="+mn-ea"/>
                <a:cs typeface="+mn-cs"/>
              </a:rPr>
              <a:t>Bsp</a:t>
            </a:r>
            <a:r>
              <a:rPr lang="de-DE" sz="1200" b="0" i="0" kern="1200" dirty="0">
                <a:solidFill>
                  <a:schemeClr val="tx1"/>
                </a:solidFill>
                <a:effectLst/>
                <a:latin typeface="+mn-lt"/>
                <a:ea typeface="+mn-ea"/>
                <a:cs typeface="+mn-cs"/>
              </a:rPr>
              <a:t>:</a:t>
            </a:r>
          </a:p>
          <a:p>
            <a:r>
              <a:rPr lang="de-DE" sz="1200" b="0" i="0" kern="1200" dirty="0">
                <a:solidFill>
                  <a:schemeClr val="tx1"/>
                </a:solidFill>
                <a:effectLst/>
                <a:latin typeface="+mn-lt"/>
                <a:ea typeface="+mn-ea"/>
                <a:cs typeface="+mn-cs"/>
              </a:rPr>
              <a:t>Wichtige Anforderungen werden daher immer zuerst bearbeitet. Wenn die Planungszeit abgelaufen ist, wird mit dem Arbeiten angefangen.</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Wenn der Sprint zu Ende geht, muss abgeliefert werden. Der Sprint wird nicht verlängert oder gekürzt.</a:t>
            </a:r>
          </a:p>
          <a:p>
            <a:endParaRPr lang="de-DE" dirty="0"/>
          </a:p>
          <a:p>
            <a:endParaRPr lang="de-DE" dirty="0"/>
          </a:p>
          <a:p>
            <a:r>
              <a:rPr lang="de-DE" dirty="0"/>
              <a:t>Sprint: 4 Wochen</a:t>
            </a:r>
          </a:p>
          <a:p>
            <a:r>
              <a:rPr lang="de-DE" dirty="0"/>
              <a:t>Daily: 15 Minuten</a:t>
            </a:r>
          </a:p>
          <a:p>
            <a:r>
              <a:rPr lang="de-DE" dirty="0" err="1"/>
              <a:t>Planing</a:t>
            </a:r>
            <a:r>
              <a:rPr lang="de-DE" dirty="0"/>
              <a:t>: 8 Stunden</a:t>
            </a:r>
          </a:p>
          <a:p>
            <a:r>
              <a:rPr lang="de-DE" dirty="0"/>
              <a:t>Review: 4 Stunden</a:t>
            </a:r>
          </a:p>
          <a:p>
            <a:r>
              <a:rPr lang="de-DE" dirty="0"/>
              <a:t>Retro: 3 Stunden</a:t>
            </a:r>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65</a:t>
            </a:fld>
            <a:endParaRPr lang="en-US"/>
          </a:p>
        </p:txBody>
      </p:sp>
    </p:spTree>
    <p:extLst>
      <p:ext uri="{BB962C8B-B14F-4D97-AF65-F5344CB8AC3E}">
        <p14:creationId xmlns:p14="http://schemas.microsoft.com/office/powerpoint/2010/main" val="15842828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Sprint: 4 Wochen</a:t>
            </a:r>
          </a:p>
          <a:p>
            <a:r>
              <a:rPr lang="de-DE" dirty="0"/>
              <a:t>Daily: 15 Minuten</a:t>
            </a:r>
          </a:p>
          <a:p>
            <a:r>
              <a:rPr lang="de-DE" dirty="0" err="1"/>
              <a:t>Planing</a:t>
            </a:r>
            <a:r>
              <a:rPr lang="de-DE" dirty="0"/>
              <a:t>: 8 Stunden</a:t>
            </a:r>
          </a:p>
          <a:p>
            <a:r>
              <a:rPr lang="de-DE" dirty="0"/>
              <a:t>Review: 4 Stunden</a:t>
            </a:r>
          </a:p>
          <a:p>
            <a:r>
              <a:rPr lang="de-DE" dirty="0"/>
              <a:t>Retro: 3 Stunden</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66</a:t>
            </a:fld>
            <a:endParaRPr lang="en-US"/>
          </a:p>
        </p:txBody>
      </p:sp>
    </p:spTree>
    <p:extLst>
      <p:ext uri="{BB962C8B-B14F-4D97-AF65-F5344CB8AC3E}">
        <p14:creationId xmlns:p14="http://schemas.microsoft.com/office/powerpoint/2010/main" val="11025691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Diskussion mit den Consultants warum das so ist und warum es wichtig ist die einzuhalten. Mit einer </a:t>
            </a:r>
            <a:r>
              <a:rPr lang="de-DE" b="1" dirty="0"/>
              <a:t>SWOT-Analyse </a:t>
            </a:r>
            <a:r>
              <a:rPr lang="de-DE" dirty="0"/>
              <a:t>kann das Thema betrachtet werden</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67</a:t>
            </a:fld>
            <a:endParaRPr lang="en-US"/>
          </a:p>
        </p:txBody>
      </p:sp>
    </p:spTree>
    <p:extLst>
      <p:ext uri="{BB962C8B-B14F-4D97-AF65-F5344CB8AC3E}">
        <p14:creationId xmlns:p14="http://schemas.microsoft.com/office/powerpoint/2010/main" val="13800954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Teil wollen wir kurz auf LEGO-City eingehen – das praktische Projekt, dass uns den ganzen Tag folgt</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68</a:t>
            </a:fld>
            <a:endParaRPr lang="de-DE"/>
          </a:p>
        </p:txBody>
      </p:sp>
    </p:spTree>
    <p:extLst>
      <p:ext uri="{BB962C8B-B14F-4D97-AF65-F5344CB8AC3E}">
        <p14:creationId xmlns:p14="http://schemas.microsoft.com/office/powerpoint/2010/main" val="41104911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Sie sollen für jeweils ein Bauwerk die Tasks erstellen und feststellen, dass man vorher fragen muss um zu wissen was man machen </a:t>
            </a:r>
            <a:r>
              <a:rPr lang="de-DE" dirty="0" err="1"/>
              <a:t>nöchte</a:t>
            </a:r>
            <a:r>
              <a:rPr lang="de-DE" dirty="0"/>
              <a:t>.</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69</a:t>
            </a:fld>
            <a:endParaRPr lang="en-US"/>
          </a:p>
        </p:txBody>
      </p:sp>
    </p:spTree>
    <p:extLst>
      <p:ext uri="{BB962C8B-B14F-4D97-AF65-F5344CB8AC3E}">
        <p14:creationId xmlns:p14="http://schemas.microsoft.com/office/powerpoint/2010/main" val="23969605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https://www.mecabricks.com/en/models/QVzvMdRjJp9</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70</a:t>
            </a:fld>
            <a:endParaRPr lang="de-DE"/>
          </a:p>
        </p:txBody>
      </p:sp>
    </p:spTree>
    <p:extLst>
      <p:ext uri="{BB962C8B-B14F-4D97-AF65-F5344CB8AC3E}">
        <p14:creationId xmlns:p14="http://schemas.microsoft.com/office/powerpoint/2010/main" val="29261263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https://www.mecabricks.com/en/models/e8xaDdDPaB7</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71</a:t>
            </a:fld>
            <a:endParaRPr lang="de-DE"/>
          </a:p>
        </p:txBody>
      </p:sp>
    </p:spTree>
    <p:extLst>
      <p:ext uri="{BB962C8B-B14F-4D97-AF65-F5344CB8AC3E}">
        <p14:creationId xmlns:p14="http://schemas.microsoft.com/office/powerpoint/2010/main" val="29653147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https://www.mecabricks.com/en/models/QVzvM9NvJp9</a:t>
            </a:r>
            <a:endParaRPr lang="en-US" dirty="0"/>
          </a:p>
          <a:p>
            <a:endParaRPr lang="en-US" dirty="0"/>
          </a:p>
          <a:p>
            <a:r>
              <a:rPr lang="en-US" dirty="0">
                <a:hlinkClick r:id="rId4"/>
              </a:rPr>
              <a:t>https://www.mecabricks.com/en/models/8bJ2bRod2yB</a:t>
            </a:r>
            <a:endParaRPr lang="en-US" dirty="0"/>
          </a:p>
          <a:p>
            <a:endParaRPr lang="en-US" dirty="0"/>
          </a:p>
          <a:p>
            <a:r>
              <a:rPr lang="en-US" dirty="0">
                <a:hlinkClick r:id="rId5"/>
              </a:rPr>
              <a:t>https://www.mecabricks.com/en/models/Geje6XwxvKX</a:t>
            </a:r>
            <a:endParaRPr lang="en-US" dirty="0"/>
          </a:p>
          <a:p>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72</a:t>
            </a:fld>
            <a:endParaRPr lang="de-DE"/>
          </a:p>
        </p:txBody>
      </p:sp>
    </p:spTree>
    <p:extLst>
      <p:ext uri="{BB962C8B-B14F-4D97-AF65-F5344CB8AC3E}">
        <p14:creationId xmlns:p14="http://schemas.microsoft.com/office/powerpoint/2010/main" val="230523496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https://www.mecabricks.com/en/models/P7l2BNRX20N</a:t>
            </a:r>
            <a:endParaRPr lang="en-US" dirty="0"/>
          </a:p>
          <a:p>
            <a:endParaRPr lang="en-US" dirty="0"/>
          </a:p>
          <a:p>
            <a:r>
              <a:rPr lang="en-US" dirty="0">
                <a:hlinkClick r:id="rId4"/>
              </a:rPr>
              <a:t>https://www.mecabricks.com/en/models/pyj6WEdRvRq</a:t>
            </a:r>
            <a:endParaRPr lang="en-US" dirty="0"/>
          </a:p>
          <a:p>
            <a:endParaRPr lang="en-US" dirty="0"/>
          </a:p>
          <a:p>
            <a:r>
              <a:rPr lang="en-US" dirty="0">
                <a:hlinkClick r:id="rId5"/>
              </a:rPr>
              <a:t>https://www.mecabricks.com/en/models/LGVjK6Y2nz6</a:t>
            </a:r>
            <a:endParaRPr lang="en-US" dirty="0"/>
          </a:p>
          <a:p>
            <a:endParaRPr lang="en-US" dirty="0"/>
          </a:p>
          <a:p>
            <a:r>
              <a:rPr lang="en-US" dirty="0">
                <a:hlinkClick r:id="rId6"/>
              </a:rPr>
              <a:t>https://www.mecabricks.com/en/models/beDa5ddvzg8</a:t>
            </a:r>
            <a:endParaRPr lang="en-US" dirty="0"/>
          </a:p>
          <a:p>
            <a:endParaRPr lang="en-US" dirty="0"/>
          </a:p>
          <a:p>
            <a:r>
              <a:rPr lang="en-US" dirty="0">
                <a:hlinkClick r:id="rId7"/>
              </a:rPr>
              <a:t>https://www.mecabricks.com/en/models/AzOjoxJv6Z7</a:t>
            </a:r>
            <a:endParaRPr lang="en-US" dirty="0"/>
          </a:p>
          <a:p>
            <a:endParaRPr lang="en-US" dirty="0"/>
          </a:p>
          <a:p>
            <a:r>
              <a:rPr lang="en-US" dirty="0">
                <a:hlinkClick r:id="rId8"/>
              </a:rPr>
              <a:t>https://www.mecabricks.com/en/models/87X2Rm7xaZY</a:t>
            </a:r>
            <a:endParaRPr lang="en-US" dirty="0"/>
          </a:p>
          <a:p>
            <a:endParaRPr lang="en-US" dirty="0"/>
          </a:p>
          <a:p>
            <a:r>
              <a:rPr lang="en-US" dirty="0">
                <a:hlinkClick r:id="rId9"/>
              </a:rPr>
              <a:t>https://www.mecabricks.com/en/models/r0DvYpWj9ez</a:t>
            </a:r>
            <a:endParaRPr lang="en-US" dirty="0"/>
          </a:p>
          <a:p>
            <a:endParaRPr lang="en-US" dirty="0"/>
          </a:p>
          <a:p>
            <a:r>
              <a:rPr lang="en-US" dirty="0">
                <a:hlinkClick r:id="rId10"/>
              </a:rPr>
              <a:t>https://www.mecabricks.com/en/models/nKZvm19vG64</a:t>
            </a:r>
            <a:endParaRPr lang="en-US" dirty="0"/>
          </a:p>
          <a:p>
            <a:endParaRPr lang="en-US" dirty="0"/>
          </a:p>
          <a:p>
            <a:r>
              <a:rPr lang="en-US" dirty="0">
                <a:hlinkClick r:id="rId11"/>
              </a:rPr>
              <a:t>https://www.mecabricks.com/en/models/Qb82xPM21zK</a:t>
            </a:r>
            <a:endParaRPr lang="en-US" dirty="0"/>
          </a:p>
          <a:p>
            <a:endParaRPr lang="en-US" dirty="0"/>
          </a:p>
          <a:p>
            <a:r>
              <a:rPr lang="en-US" dirty="0">
                <a:hlinkClick r:id="rId12"/>
              </a:rPr>
              <a:t>https://www.mecabricks.com/en/models/bN02gVLaLDe</a:t>
            </a:r>
            <a:endParaRPr lang="en-US" dirty="0"/>
          </a:p>
          <a:p>
            <a:endParaRPr lang="en-US" dirty="0"/>
          </a:p>
          <a:p>
            <a:endParaRPr lang="en-US" dirty="0"/>
          </a:p>
          <a:p>
            <a:r>
              <a:rPr lang="en-US" dirty="0">
                <a:hlinkClick r:id="rId13"/>
              </a:rPr>
              <a:t>https://www.mecabricks.com/en/models/LyjWwQe6jJr</a:t>
            </a:r>
            <a:endParaRPr lang="en-US" dirty="0"/>
          </a:p>
          <a:p>
            <a:endParaRPr lang="en-US" dirty="0"/>
          </a:p>
          <a:p>
            <a:r>
              <a:rPr lang="en-US" dirty="0">
                <a:hlinkClick r:id="rId14"/>
              </a:rPr>
              <a:t>https://www.mecabricks.com/en/models/beDa5PeGvzg</a:t>
            </a:r>
            <a:endParaRPr lang="en-US" dirty="0"/>
          </a:p>
          <a:p>
            <a:endParaRPr lang="en-US" dirty="0"/>
          </a:p>
          <a:p>
            <a:r>
              <a:rPr lang="en-US" dirty="0">
                <a:hlinkClick r:id="rId15"/>
              </a:rPr>
              <a:t>https://www.mecabricks.com/en/models/WPkaJeobvxM</a:t>
            </a:r>
            <a:endParaRPr lang="en-US" dirty="0"/>
          </a:p>
          <a:p>
            <a:endParaRPr lang="en-US" dirty="0"/>
          </a:p>
          <a:p>
            <a:r>
              <a:rPr lang="en-US" dirty="0">
                <a:hlinkClick r:id="rId16"/>
              </a:rPr>
              <a:t>https://www.mecabricks.com/en/models/qJk2E4gZa9A</a:t>
            </a:r>
            <a:endParaRPr lang="en-US" dirty="0"/>
          </a:p>
          <a:p>
            <a:endParaRPr lang="en-US" dirty="0"/>
          </a:p>
        </p:txBody>
      </p:sp>
      <p:sp>
        <p:nvSpPr>
          <p:cNvPr id="4" name="Foliennummernplatzhalter 3"/>
          <p:cNvSpPr>
            <a:spLocks noGrp="1"/>
          </p:cNvSpPr>
          <p:nvPr>
            <p:ph type="sldNum" sz="quarter" idx="5"/>
          </p:nvPr>
        </p:nvSpPr>
        <p:spPr/>
        <p:txBody>
          <a:bodyPr/>
          <a:lstStyle/>
          <a:p>
            <a:fld id="{0847FE3B-54BA-40DD-BB88-299F9C0AD964}" type="slidenum">
              <a:rPr lang="de-DE" smtClean="0"/>
              <a:t>73</a:t>
            </a:fld>
            <a:endParaRPr lang="de-DE"/>
          </a:p>
        </p:txBody>
      </p:sp>
    </p:spTree>
    <p:extLst>
      <p:ext uri="{BB962C8B-B14F-4D97-AF65-F5344CB8AC3E}">
        <p14:creationId xmlns:p14="http://schemas.microsoft.com/office/powerpoint/2010/main" val="24825307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https://www.mecabricks.com/en/models/79a8GqoXv8w</a:t>
            </a:r>
            <a:endParaRPr lang="en-US"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74</a:t>
            </a:fld>
            <a:endParaRPr lang="de-DE"/>
          </a:p>
        </p:txBody>
      </p:sp>
    </p:spTree>
    <p:extLst>
      <p:ext uri="{BB962C8B-B14F-4D97-AF65-F5344CB8AC3E}">
        <p14:creationId xmlns:p14="http://schemas.microsoft.com/office/powerpoint/2010/main" val="3873070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Alle Consultants machen einen Test in CANVAS; 20 Fragen in 20 Minuten</a:t>
            </a:r>
          </a:p>
          <a:p>
            <a:endParaRPr lang="de-DE" dirty="0"/>
          </a:p>
          <a:p>
            <a:r>
              <a:rPr lang="de-DE" dirty="0"/>
              <a:t>Wichtiger Hinweis: Der Test ist hart und soll nicht demotivieren, er soll zeigen wie die Fragen gestellt werden und das wir genau deswegen heute hier sind damit sie den Scrum-Test am Ende der Woche schaffen</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13</a:t>
            </a:fld>
            <a:endParaRPr lang="en-US"/>
          </a:p>
        </p:txBody>
      </p:sp>
    </p:spTree>
    <p:extLst>
      <p:ext uri="{BB962C8B-B14F-4D97-AF65-F5344CB8AC3E}">
        <p14:creationId xmlns:p14="http://schemas.microsoft.com/office/powerpoint/2010/main" val="2662887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76</a:t>
            </a:fld>
            <a:endParaRPr lang="de-DE"/>
          </a:p>
        </p:txBody>
      </p:sp>
    </p:spTree>
    <p:extLst>
      <p:ext uri="{BB962C8B-B14F-4D97-AF65-F5344CB8AC3E}">
        <p14:creationId xmlns:p14="http://schemas.microsoft.com/office/powerpoint/2010/main" val="46831274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Teil wollen wir kurz auf LEGO-City eingehen – das praktische Projekt, dass uns den ganzen Tag folgt</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80</a:t>
            </a:fld>
            <a:endParaRPr lang="de-DE"/>
          </a:p>
        </p:txBody>
      </p:sp>
    </p:spTree>
    <p:extLst>
      <p:ext uri="{BB962C8B-B14F-4D97-AF65-F5344CB8AC3E}">
        <p14:creationId xmlns:p14="http://schemas.microsoft.com/office/powerpoint/2010/main" val="20383924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82</a:t>
            </a:fld>
            <a:endParaRPr lang="de-DE"/>
          </a:p>
        </p:txBody>
      </p:sp>
    </p:spTree>
    <p:extLst>
      <p:ext uri="{BB962C8B-B14F-4D97-AF65-F5344CB8AC3E}">
        <p14:creationId xmlns:p14="http://schemas.microsoft.com/office/powerpoint/2010/main" val="89580417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fontAlgn="base"/>
            <a:r>
              <a:rPr lang="de-DE" sz="1200" b="0" i="0" kern="1200" dirty="0">
                <a:solidFill>
                  <a:schemeClr val="tx1"/>
                </a:solidFill>
                <a:effectLst/>
                <a:latin typeface="+mn-lt"/>
                <a:ea typeface="+mn-ea"/>
                <a:cs typeface="+mn-cs"/>
              </a:rPr>
              <a:t>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Definition</a:t>
            </a:r>
          </a:p>
          <a:p>
            <a:pPr fontAlgn="base"/>
            <a:r>
              <a:rPr lang="de-DE" sz="1200" b="0" i="0" kern="1200" dirty="0">
                <a:solidFill>
                  <a:schemeClr val="tx1"/>
                </a:solidFill>
                <a:effectLst/>
                <a:latin typeface="+mn-lt"/>
                <a:ea typeface="+mn-ea"/>
                <a:cs typeface="+mn-cs"/>
              </a:rPr>
              <a:t>Das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bezeichnet ein regelmäßiges Treffen von Vertretern einzelner Scrum-Teams. Es dient dem Zweck, sich gegenseitig über den Status quo der einzelnen Teams, über anstehende Tätigkeiten und mögliche Hindernisse bei der Entwicklung auszutauschen. Ziel des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ist es, die Arbeit der verschiedenen Scrum-Teams zu synchronisieren und Entwicklungen von Teams zu identifizieren, die andere Teams bei der Umsetzung ihrer Anforderungen beeinflussen. Es ist somit eine Technik zur Skalierung von </a:t>
            </a:r>
            <a:r>
              <a:rPr lang="de-DE" sz="1200" b="0" i="0" u="none" strike="noStrike" kern="1200" dirty="0">
                <a:solidFill>
                  <a:schemeClr val="tx1"/>
                </a:solidFill>
                <a:effectLst/>
                <a:latin typeface="+mn-lt"/>
                <a:ea typeface="+mn-ea"/>
                <a:cs typeface="+mn-cs"/>
                <a:hlinkClick r:id="rId3"/>
              </a:rPr>
              <a:t>Scrum</a:t>
            </a:r>
            <a:r>
              <a:rPr lang="de-DE" sz="1200" b="0" i="0" kern="1200" dirty="0">
                <a:solidFill>
                  <a:schemeClr val="tx1"/>
                </a:solidFill>
                <a:effectLst/>
                <a:latin typeface="+mn-lt"/>
                <a:ea typeface="+mn-ea"/>
                <a:cs typeface="+mn-cs"/>
              </a:rPr>
              <a:t> und für viele größere Unternehmen relevant.</a:t>
            </a:r>
          </a:p>
          <a:p>
            <a:pPr fontAlgn="base"/>
            <a:r>
              <a:rPr lang="de-DE" sz="1200" b="0" i="0" kern="1200" dirty="0">
                <a:solidFill>
                  <a:schemeClr val="tx1"/>
                </a:solidFill>
                <a:effectLst/>
                <a:latin typeface="+mn-lt"/>
                <a:ea typeface="+mn-ea"/>
                <a:cs typeface="+mn-cs"/>
              </a:rPr>
              <a:t>Idealerweise schickt jedes Team einen Vertreter zum Scrum-</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-Meeting, so dass alle Teams gleichgewichtig repräsentiert werden. Die Arbeit der Scrum-</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Meetings kann auch auf einer höheren Ebene – mit Vertretern der verschiedenen Scrum-</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-Runden – fortgeführt werden. Auch wenn Formulierungen wie </a:t>
            </a:r>
            <a:r>
              <a:rPr lang="de-DE" sz="1200" b="0" i="1" kern="1200" dirty="0">
                <a:solidFill>
                  <a:schemeClr val="tx1"/>
                </a:solidFill>
                <a:effectLst/>
                <a:latin typeface="+mn-lt"/>
                <a:ea typeface="+mn-ea"/>
                <a:cs typeface="+mn-cs"/>
              </a:rPr>
              <a:t>Scrum-</a:t>
            </a:r>
            <a:r>
              <a:rPr lang="de-DE" sz="1200" b="0" i="1" kern="1200" dirty="0" err="1">
                <a:solidFill>
                  <a:schemeClr val="tx1"/>
                </a:solidFill>
                <a:effectLst/>
                <a:latin typeface="+mn-lt"/>
                <a:ea typeface="+mn-ea"/>
                <a:cs typeface="+mn-cs"/>
              </a:rPr>
              <a:t>of</a:t>
            </a:r>
            <a:r>
              <a:rPr lang="de-DE" sz="1200" b="0" i="1" kern="1200" dirty="0">
                <a:solidFill>
                  <a:schemeClr val="tx1"/>
                </a:solidFill>
                <a:effectLst/>
                <a:latin typeface="+mn-lt"/>
                <a:ea typeface="+mn-ea"/>
                <a:cs typeface="+mn-cs"/>
              </a:rPr>
              <a:t>-Scrum-</a:t>
            </a:r>
            <a:r>
              <a:rPr lang="de-DE" sz="1200" b="0" i="1" kern="1200" dirty="0" err="1">
                <a:solidFill>
                  <a:schemeClr val="tx1"/>
                </a:solidFill>
                <a:effectLst/>
                <a:latin typeface="+mn-lt"/>
                <a:ea typeface="+mn-ea"/>
                <a:cs typeface="+mn-cs"/>
              </a:rPr>
              <a:t>of</a:t>
            </a:r>
            <a:r>
              <a:rPr lang="de-DE" sz="1200" b="0" i="1" kern="1200" dirty="0">
                <a:solidFill>
                  <a:schemeClr val="tx1"/>
                </a:solidFill>
                <a:effectLst/>
                <a:latin typeface="+mn-lt"/>
                <a:ea typeface="+mn-ea"/>
                <a:cs typeface="+mn-cs"/>
              </a:rPr>
              <a:t>-</a:t>
            </a:r>
            <a:r>
              <a:rPr lang="de-DE" sz="1200" b="0" i="1"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leicht verständlich sind, haben sie sich in der Scrum-Community nicht durchgesetzt.</a:t>
            </a:r>
          </a:p>
          <a:p>
            <a:pPr fontAlgn="base"/>
            <a:r>
              <a:rPr lang="de-DE" sz="1200" b="0" i="0" kern="1200" dirty="0">
                <a:solidFill>
                  <a:schemeClr val="tx1"/>
                </a:solidFill>
                <a:effectLst/>
                <a:latin typeface="+mn-lt"/>
                <a:ea typeface="+mn-ea"/>
                <a:cs typeface="+mn-cs"/>
              </a:rPr>
              <a:t>Unterschiede zum Daily Scrum</a:t>
            </a:r>
          </a:p>
          <a:p>
            <a:pPr fontAlgn="base"/>
            <a:r>
              <a:rPr lang="de-DE" sz="1200" b="0" i="0" kern="1200" dirty="0">
                <a:solidFill>
                  <a:schemeClr val="tx1"/>
                </a:solidFill>
                <a:effectLst/>
                <a:latin typeface="+mn-lt"/>
                <a:ea typeface="+mn-ea"/>
                <a:cs typeface="+mn-cs"/>
              </a:rPr>
              <a:t>Daily Scrum und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sind sehr ähnlich. Beim </a:t>
            </a:r>
            <a:r>
              <a:rPr lang="de-DE" sz="1200" b="0" i="0" u="none" strike="noStrike" kern="1200" dirty="0">
                <a:solidFill>
                  <a:schemeClr val="tx1"/>
                </a:solidFill>
                <a:effectLst/>
                <a:latin typeface="+mn-lt"/>
                <a:ea typeface="+mn-ea"/>
                <a:cs typeface="+mn-cs"/>
                <a:hlinkClick r:id="rId4"/>
              </a:rPr>
              <a:t>Daily Scrum</a:t>
            </a:r>
            <a:r>
              <a:rPr lang="de-DE" sz="1200" b="0" i="0" kern="1200" dirty="0">
                <a:solidFill>
                  <a:schemeClr val="tx1"/>
                </a:solidFill>
                <a:effectLst/>
                <a:latin typeface="+mn-lt"/>
                <a:ea typeface="+mn-ea"/>
                <a:cs typeface="+mn-cs"/>
              </a:rPr>
              <a:t> darf jedes Teammitglied drei Fragen beantworten:</a:t>
            </a:r>
          </a:p>
          <a:p>
            <a:pPr fontAlgn="base"/>
            <a:r>
              <a:rPr lang="de-DE" sz="1200" b="0" i="0" kern="1200" dirty="0">
                <a:solidFill>
                  <a:schemeClr val="tx1"/>
                </a:solidFill>
                <a:effectLst/>
                <a:latin typeface="+mn-lt"/>
                <a:ea typeface="+mn-ea"/>
                <a:cs typeface="+mn-cs"/>
              </a:rPr>
              <a:t>Was habe ich seit gestern getan, um das Sprint-Ziel zu erreichen?</a:t>
            </a:r>
          </a:p>
          <a:p>
            <a:pPr fontAlgn="base"/>
            <a:r>
              <a:rPr lang="de-DE" sz="1200" b="0" i="0" kern="1200" dirty="0">
                <a:solidFill>
                  <a:schemeClr val="tx1"/>
                </a:solidFill>
                <a:effectLst/>
                <a:latin typeface="+mn-lt"/>
                <a:ea typeface="+mn-ea"/>
                <a:cs typeface="+mn-cs"/>
              </a:rPr>
              <a:t>Was mache ich bis morgen, um das Sprint-Ziel zu erreichen?</a:t>
            </a:r>
          </a:p>
          <a:p>
            <a:pPr fontAlgn="base"/>
            <a:r>
              <a:rPr lang="de-DE" sz="1200" b="0" i="0" kern="1200" dirty="0">
                <a:solidFill>
                  <a:schemeClr val="tx1"/>
                </a:solidFill>
                <a:effectLst/>
                <a:latin typeface="+mn-lt"/>
                <a:ea typeface="+mn-ea"/>
                <a:cs typeface="+mn-cs"/>
              </a:rPr>
              <a:t>Was behindert mich bei meiner Arbeit?</a:t>
            </a:r>
          </a:p>
          <a:p>
            <a:pPr fontAlgn="base"/>
            <a:r>
              <a:rPr lang="de-DE" sz="1200" b="0" i="0" kern="1200" dirty="0">
                <a:solidFill>
                  <a:schemeClr val="tx1"/>
                </a:solidFill>
                <a:effectLst/>
                <a:latin typeface="+mn-lt"/>
                <a:ea typeface="+mn-ea"/>
                <a:cs typeface="+mn-cs"/>
              </a:rPr>
              <a:t>Da beim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jeder Teilnehmer als Team-Botschafter auftritt, werden die Fragen umformuliert:</a:t>
            </a:r>
          </a:p>
          <a:p>
            <a:pPr fontAlgn="base"/>
            <a:r>
              <a:rPr lang="de-DE" sz="1200" b="0" i="0" kern="1200" dirty="0">
                <a:solidFill>
                  <a:schemeClr val="tx1"/>
                </a:solidFill>
                <a:effectLst/>
                <a:latin typeface="+mn-lt"/>
                <a:ea typeface="+mn-ea"/>
                <a:cs typeface="+mn-cs"/>
              </a:rPr>
              <a:t>Was hat mein Team geschafft, seit wir uns das letzte Mal getroffen haben?</a:t>
            </a:r>
          </a:p>
          <a:p>
            <a:pPr fontAlgn="base"/>
            <a:r>
              <a:rPr lang="de-DE" sz="1200" b="0" i="0" kern="1200" dirty="0">
                <a:solidFill>
                  <a:schemeClr val="tx1"/>
                </a:solidFill>
                <a:effectLst/>
                <a:latin typeface="+mn-lt"/>
                <a:ea typeface="+mn-ea"/>
                <a:cs typeface="+mn-cs"/>
              </a:rPr>
              <a:t>Was wird mein Team bis zum nächsten Treffen erledigen?</a:t>
            </a:r>
          </a:p>
          <a:p>
            <a:pPr fontAlgn="base"/>
            <a:r>
              <a:rPr lang="de-DE" sz="1200" b="0" i="0" kern="1200" dirty="0">
                <a:solidFill>
                  <a:schemeClr val="tx1"/>
                </a:solidFill>
                <a:effectLst/>
                <a:latin typeface="+mn-lt"/>
                <a:ea typeface="+mn-ea"/>
                <a:cs typeface="+mn-cs"/>
              </a:rPr>
              <a:t>Welche Hindernisse behindern mein Team bei der Arbeit?</a:t>
            </a:r>
          </a:p>
          <a:p>
            <a:pPr fontAlgn="base"/>
            <a:r>
              <a:rPr lang="de-DE" sz="1200" b="0" i="0" kern="1200" dirty="0">
                <a:solidFill>
                  <a:schemeClr val="tx1"/>
                </a:solidFill>
                <a:effectLst/>
                <a:latin typeface="+mn-lt"/>
                <a:ea typeface="+mn-ea"/>
                <a:cs typeface="+mn-cs"/>
              </a:rPr>
              <a:t>Könnte eine Tätigkeit meines Teams ein anderes Team beeinflussen oder behindern?</a:t>
            </a:r>
          </a:p>
          <a:p>
            <a:pPr fontAlgn="base"/>
            <a:r>
              <a:rPr lang="de-DE" sz="1200" b="0" i="0" kern="1200" dirty="0">
                <a:solidFill>
                  <a:schemeClr val="tx1"/>
                </a:solidFill>
                <a:effectLst/>
                <a:latin typeface="+mn-lt"/>
                <a:ea typeface="+mn-ea"/>
                <a:cs typeface="+mn-cs"/>
              </a:rPr>
              <a:t>Die Antwort auf die letzte Frage ist besonders wichtig, denn die Erkenntnisse müssen zwingend von den Vertretern an die eigenen Teams weitergegeben werden.</a:t>
            </a:r>
          </a:p>
          <a:p>
            <a:endParaRPr lang="de-DE" dirty="0"/>
          </a:p>
          <a:p>
            <a:endParaRPr lang="de-DE" dirty="0"/>
          </a:p>
          <a:p>
            <a:pPr fontAlgn="base"/>
            <a:r>
              <a:rPr lang="de-DE" sz="1200" b="0" i="0" kern="1200" dirty="0">
                <a:solidFill>
                  <a:schemeClr val="tx1"/>
                </a:solidFill>
                <a:effectLst/>
                <a:latin typeface="+mn-lt"/>
                <a:ea typeface="+mn-ea"/>
                <a:cs typeface="+mn-cs"/>
              </a:rPr>
              <a:t>Häufigkeiten und Dauer</a:t>
            </a:r>
          </a:p>
          <a:p>
            <a:pPr fontAlgn="base"/>
            <a:r>
              <a:rPr lang="de-DE" sz="1200" b="0" i="0" kern="1200" dirty="0">
                <a:solidFill>
                  <a:schemeClr val="tx1"/>
                </a:solidFill>
                <a:effectLst/>
                <a:latin typeface="+mn-lt"/>
                <a:ea typeface="+mn-ea"/>
                <a:cs typeface="+mn-cs"/>
              </a:rPr>
              <a:t>Die Meinungen zu den Häufigkeiten eines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variieren. Oft wird ein tägliches Treffen empfohlen, doch auch andere Rhythmen wie einmal oder zweimal pro Woche können ausreichen. Wichtig ist, dass nicht jedes Mal ein neuer Termin mit den Teilnehmern abgestimmt wird, sondern Termine im Vorfeld feststehen. So könnten sich die Vertreter bspw. jeden Dienstag und Donnerstag treffen und ein Scrum-</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-Scrum-</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jeden Freitag stattfinden.</a:t>
            </a:r>
          </a:p>
          <a:p>
            <a:pPr fontAlgn="base"/>
            <a:r>
              <a:rPr lang="de-DE" sz="1200" b="0" i="0" kern="1200" dirty="0">
                <a:solidFill>
                  <a:schemeClr val="tx1"/>
                </a:solidFill>
                <a:effectLst/>
                <a:latin typeface="+mn-lt"/>
                <a:ea typeface="+mn-ea"/>
                <a:cs typeface="+mn-cs"/>
              </a:rPr>
              <a:t>Es empfiehlt sich beim Scrum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Scrums</a:t>
            </a:r>
            <a:r>
              <a:rPr lang="de-DE" sz="1200" b="0" i="0" kern="1200" dirty="0">
                <a:solidFill>
                  <a:schemeClr val="tx1"/>
                </a:solidFill>
                <a:effectLst/>
                <a:latin typeface="+mn-lt"/>
                <a:ea typeface="+mn-ea"/>
                <a:cs typeface="+mn-cs"/>
              </a:rPr>
              <a:t> mit einer </a:t>
            </a:r>
            <a:r>
              <a:rPr lang="de-DE" sz="1200" b="0" i="0" u="none" strike="noStrike" kern="1200" dirty="0" err="1">
                <a:solidFill>
                  <a:schemeClr val="tx1"/>
                </a:solidFill>
                <a:effectLst/>
                <a:latin typeface="+mn-lt"/>
                <a:ea typeface="+mn-ea"/>
                <a:cs typeface="+mn-cs"/>
                <a:hlinkClick r:id="rId5"/>
              </a:rPr>
              <a:t>Timebox</a:t>
            </a:r>
            <a:r>
              <a:rPr lang="de-DE" sz="1200" b="0" i="0" kern="1200" dirty="0">
                <a:solidFill>
                  <a:schemeClr val="tx1"/>
                </a:solidFill>
                <a:effectLst/>
                <a:latin typeface="+mn-lt"/>
                <a:ea typeface="+mn-ea"/>
                <a:cs typeface="+mn-cs"/>
              </a:rPr>
              <a:t> zu arbeiten. Die Dauer sollten die Vertreter gemeinsam und in Abhängigkeit der Teilnehmeranzahl festlegen. Manche Organisationen entscheiden sich bewusst gegen ein tägliches Treffen von 15 Minuten, sondern setzen auf längere Meetings von 45 oder 60 Minuten. Dies macht insbesondere dann Sinn, wenn Probleme, die alle Teams und damit alle Mitarbeiter betreffen, in den Meetings besprochen und sofern möglich auch direkt gelöst werden sollen.</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85</a:t>
            </a:fld>
            <a:endParaRPr lang="en-US"/>
          </a:p>
        </p:txBody>
      </p:sp>
    </p:spTree>
    <p:extLst>
      <p:ext uri="{BB962C8B-B14F-4D97-AF65-F5344CB8AC3E}">
        <p14:creationId xmlns:p14="http://schemas.microsoft.com/office/powerpoint/2010/main" val="17908554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86</a:t>
            </a:fld>
            <a:endParaRPr lang="de-DE"/>
          </a:p>
        </p:txBody>
      </p:sp>
    </p:spTree>
    <p:extLst>
      <p:ext uri="{BB962C8B-B14F-4D97-AF65-F5344CB8AC3E}">
        <p14:creationId xmlns:p14="http://schemas.microsoft.com/office/powerpoint/2010/main" val="1705454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91</a:t>
            </a:fld>
            <a:endParaRPr lang="de-DE"/>
          </a:p>
        </p:txBody>
      </p:sp>
    </p:spTree>
    <p:extLst>
      <p:ext uri="{BB962C8B-B14F-4D97-AF65-F5344CB8AC3E}">
        <p14:creationId xmlns:p14="http://schemas.microsoft.com/office/powerpoint/2010/main" val="11228534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93</a:t>
            </a:fld>
            <a:endParaRPr lang="de-DE"/>
          </a:p>
        </p:txBody>
      </p:sp>
    </p:spTree>
    <p:extLst>
      <p:ext uri="{BB962C8B-B14F-4D97-AF65-F5344CB8AC3E}">
        <p14:creationId xmlns:p14="http://schemas.microsoft.com/office/powerpoint/2010/main" val="22625968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847FE3B-54BA-40DD-BB88-299F9C0AD964}" type="slidenum">
              <a:rPr lang="de-DE" smtClean="0"/>
              <a:t>94</a:t>
            </a:fld>
            <a:endParaRPr lang="de-DE"/>
          </a:p>
        </p:txBody>
      </p:sp>
    </p:spTree>
    <p:extLst>
      <p:ext uri="{BB962C8B-B14F-4D97-AF65-F5344CB8AC3E}">
        <p14:creationId xmlns:p14="http://schemas.microsoft.com/office/powerpoint/2010/main" val="219837253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Testprüfung auf Scrum.org</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95</a:t>
            </a:fld>
            <a:endParaRPr lang="en-US"/>
          </a:p>
        </p:txBody>
      </p:sp>
    </p:spTree>
    <p:extLst>
      <p:ext uri="{BB962C8B-B14F-4D97-AF65-F5344CB8AC3E}">
        <p14:creationId xmlns:p14="http://schemas.microsoft.com/office/powerpoint/2010/main" val="2169915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Haben die Consultants Fragen zum Test?</a:t>
            </a:r>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14</a:t>
            </a:fld>
            <a:endParaRPr lang="en-US"/>
          </a:p>
        </p:txBody>
      </p:sp>
    </p:spTree>
    <p:extLst>
      <p:ext uri="{BB962C8B-B14F-4D97-AF65-F5344CB8AC3E}">
        <p14:creationId xmlns:p14="http://schemas.microsoft.com/office/powerpoint/2010/main" val="4197392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Von den Consultants beantworten lassen.</a:t>
            </a:r>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15</a:t>
            </a:fld>
            <a:endParaRPr lang="de-DE"/>
          </a:p>
        </p:txBody>
      </p:sp>
    </p:spTree>
    <p:extLst>
      <p:ext uri="{BB962C8B-B14F-4D97-AF65-F5344CB8AC3E}">
        <p14:creationId xmlns:p14="http://schemas.microsoft.com/office/powerpoint/2010/main" val="1160206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empirische Verbesserung fußt auf drei Säulen:</a:t>
            </a:r>
          </a:p>
          <a:p>
            <a:pPr lvl="1"/>
            <a:r>
              <a:rPr lang="de-DE" dirty="0"/>
              <a:t>Transparenz: Fortschritt und Hindernisse eines Projektes werden regelmäßig und für alle sichtbar festgehalten.</a:t>
            </a:r>
          </a:p>
          <a:p>
            <a:pPr lvl="1"/>
            <a:r>
              <a:rPr lang="de-DE" dirty="0"/>
              <a:t>Überprüfung: Projektergebnisse und Funktionalitäten werden regelmäßig abgeliefert und bewertet.</a:t>
            </a:r>
          </a:p>
          <a:p>
            <a:pPr lvl="1"/>
            <a:r>
              <a:rPr lang="de-DE" dirty="0"/>
              <a:t>Anpassung: Anforderungen an das Produkt, Pläne und Vorgehen werden nicht ein für alle Mal festgelegt, sondern kontinuierlich und detailliert angepasst. Scrum reduziert die Komplexität der Aufgabe nicht, strukturiert sie aber in kleinere und weniger komplexe Bestandteile, die Inkremente.</a:t>
            </a:r>
            <a:endParaRPr lang="en-DE" dirty="0"/>
          </a:p>
          <a:p>
            <a:endParaRPr lang="en-DE" dirty="0"/>
          </a:p>
        </p:txBody>
      </p:sp>
      <p:sp>
        <p:nvSpPr>
          <p:cNvPr id="4" name="Foliennummernplatzhalter 3"/>
          <p:cNvSpPr>
            <a:spLocks noGrp="1"/>
          </p:cNvSpPr>
          <p:nvPr>
            <p:ph type="sldNum" sz="quarter" idx="5"/>
          </p:nvPr>
        </p:nvSpPr>
        <p:spPr/>
        <p:txBody>
          <a:bodyPr/>
          <a:lstStyle/>
          <a:p>
            <a:fld id="{0847FE3B-54BA-40DD-BB88-299F9C0AD964}" type="slidenum">
              <a:rPr lang="de-DE" smtClean="0"/>
              <a:t>18</a:t>
            </a:fld>
            <a:endParaRPr lang="de-DE"/>
          </a:p>
        </p:txBody>
      </p:sp>
    </p:spTree>
    <p:extLst>
      <p:ext uri="{BB962C8B-B14F-4D97-AF65-F5344CB8AC3E}">
        <p14:creationId xmlns:p14="http://schemas.microsoft.com/office/powerpoint/2010/main" val="3604076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Alle Consultants sollen sich für jede Säule einen Satz überlegen, was dieser Begriff für sie konkret bedeutet; der </a:t>
            </a:r>
            <a:r>
              <a:rPr lang="de-DE" dirty="0" err="1"/>
              <a:t>Context</a:t>
            </a:r>
            <a:r>
              <a:rPr lang="de-DE" dirty="0"/>
              <a:t> sollte beruflich sein und kann auch ihre bisherigen Erfahrungen mit Scrum wiederspiegeln</a:t>
            </a:r>
          </a:p>
          <a:p>
            <a:endParaRPr lang="de-DE" dirty="0"/>
          </a:p>
          <a:p>
            <a:pPr marL="171450" indent="-171450">
              <a:buFont typeface="Arial" panose="020B0604020202020204" pitchFamily="34" charset="0"/>
              <a:buChar char="•"/>
            </a:pPr>
            <a:r>
              <a:rPr lang="de-DE" dirty="0"/>
              <a:t>Ich verstehe unter Transparenz …</a:t>
            </a:r>
          </a:p>
          <a:p>
            <a:pPr marL="171450" indent="-171450">
              <a:buFont typeface="Arial" panose="020B0604020202020204" pitchFamily="34" charset="0"/>
              <a:buChar char="•"/>
            </a:pPr>
            <a:r>
              <a:rPr lang="de-DE" dirty="0"/>
              <a:t>Ich verstehe unter Überprüfung …</a:t>
            </a:r>
          </a:p>
          <a:p>
            <a:pPr marL="171450" indent="-171450">
              <a:buFont typeface="Arial" panose="020B0604020202020204" pitchFamily="34" charset="0"/>
              <a:buChar char="•"/>
            </a:pPr>
            <a:r>
              <a:rPr lang="de-DE" dirty="0"/>
              <a:t>Ich verstehe unter Anpassung …</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endParaRPr lang="de-DE" dirty="0"/>
          </a:p>
          <a:p>
            <a:pPr marL="0" indent="0">
              <a:buFont typeface="Arial" panose="020B0604020202020204" pitchFamily="34" charset="0"/>
              <a:buNone/>
            </a:pPr>
            <a:r>
              <a:rPr lang="de-DE" dirty="0"/>
              <a:t>Diese Zettel werden dann an die Wand unter den Säulenbegriff geklebt währen die Person es vorließt. Nachdem alle ihren Begriff vorgelesen haben wird wiederholt was Scrum unter dem Begriff versteht</a:t>
            </a:r>
          </a:p>
          <a:p>
            <a:pPr marL="0" indent="0">
              <a:buFont typeface="Arial" panose="020B0604020202020204" pitchFamily="34" charset="0"/>
              <a:buNone/>
            </a:pPr>
            <a:endParaRPr lang="de-DE" dirty="0"/>
          </a:p>
          <a:p>
            <a:r>
              <a:rPr lang="de-DE" dirty="0"/>
              <a:t>Die empirische Verbesserung fußt auf drei Säulen:</a:t>
            </a:r>
          </a:p>
          <a:p>
            <a:pPr lvl="1"/>
            <a:r>
              <a:rPr lang="de-DE" dirty="0"/>
              <a:t>Transparenz: Fortschritt und Hindernisse eines Projektes werden regelmäßig und für alle sichtbar festgehalten.</a:t>
            </a:r>
          </a:p>
          <a:p>
            <a:pPr lvl="1"/>
            <a:r>
              <a:rPr lang="de-DE" dirty="0"/>
              <a:t>Überprüfung: Projektergebnisse und Funktionalitäten werden regelmäßig abgeliefert und bewertet.</a:t>
            </a:r>
          </a:p>
          <a:p>
            <a:pPr lvl="1"/>
            <a:r>
              <a:rPr lang="de-DE" dirty="0"/>
              <a:t>Anpassung: Anforderungen an das Produkt, Pläne und Vorgehen werden nicht ein für alle Mal festgelegt, sondern kontinuierlich und detailliert angepasst. Scrum reduziert die Komplexität der Aufgabe nicht, strukturiert sie aber in kleinere und weniger komplexe Bestandteile, die Inkremente.</a:t>
            </a:r>
            <a:endParaRPr lang="en-DE" dirty="0"/>
          </a:p>
          <a:p>
            <a:endParaRPr lang="en-DE" dirty="0"/>
          </a:p>
          <a:p>
            <a:pPr marL="0" indent="0">
              <a:buFont typeface="Arial" panose="020B0604020202020204" pitchFamily="34" charset="0"/>
              <a:buNone/>
            </a:pPr>
            <a:endParaRPr lang="de-DE" dirty="0"/>
          </a:p>
          <a:p>
            <a:pPr marL="0" indent="0">
              <a:buFont typeface="Arial" panose="020B0604020202020204" pitchFamily="34" charset="0"/>
              <a:buNone/>
            </a:pPr>
            <a:r>
              <a:rPr lang="de-DE" dirty="0"/>
              <a:t>Alle Aussagen auf den Zetteln, die dem Scrum-Begriff entsprechen bleiben, alle anderen Zettel wandern auf eine 4 „Säule“ – WAS Scrum NICHT IST!</a:t>
            </a:r>
            <a:endParaRPr lang="en-DE" dirty="0"/>
          </a:p>
          <a:p>
            <a:endParaRPr lang="en-US" dirty="0"/>
          </a:p>
        </p:txBody>
      </p:sp>
      <p:sp>
        <p:nvSpPr>
          <p:cNvPr id="4" name="Foliennummernplatzhalter 3"/>
          <p:cNvSpPr>
            <a:spLocks noGrp="1"/>
          </p:cNvSpPr>
          <p:nvPr>
            <p:ph type="sldNum" sz="quarter" idx="5"/>
          </p:nvPr>
        </p:nvSpPr>
        <p:spPr/>
        <p:txBody>
          <a:bodyPr/>
          <a:lstStyle/>
          <a:p>
            <a:fld id="{F81BAA81-B532-4A07-A171-2093B949E575}" type="slidenum">
              <a:rPr lang="en-US" smtClean="0"/>
              <a:t>19</a:t>
            </a:fld>
            <a:endParaRPr lang="en-US"/>
          </a:p>
        </p:txBody>
      </p:sp>
    </p:spTree>
    <p:extLst>
      <p:ext uri="{BB962C8B-B14F-4D97-AF65-F5344CB8AC3E}">
        <p14:creationId xmlns:p14="http://schemas.microsoft.com/office/powerpoint/2010/main" val="36166874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pic>
        <p:nvPicPr>
          <p:cNvPr id="4" name="xx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3773" y="412125"/>
            <a:ext cx="1828804" cy="463297"/>
          </a:xfrm>
          <a:prstGeom prst="rect">
            <a:avLst/>
          </a:prstGeom>
        </p:spPr>
      </p:pic>
      <p:sp>
        <p:nvSpPr>
          <p:cNvPr id="2" name="Title 1"/>
          <p:cNvSpPr>
            <a:spLocks noGrp="1"/>
          </p:cNvSpPr>
          <p:nvPr>
            <p:ph type="ctrTitle" hasCustomPrompt="1"/>
          </p:nvPr>
        </p:nvSpPr>
        <p:spPr>
          <a:xfrm>
            <a:off x="658813" y="1122363"/>
            <a:ext cx="10117137" cy="2625389"/>
          </a:xfrm>
        </p:spPr>
        <p:txBody>
          <a:bodyPr anchor="b"/>
          <a:lstStyle>
            <a:lvl1pPr algn="l">
              <a:lnSpc>
                <a:spcPct val="82000"/>
              </a:lnSpc>
              <a:defRPr sz="6800" spc="-80" baseline="0">
                <a:solidFill>
                  <a:schemeClr val="bg1"/>
                </a:solidFill>
              </a:defRPr>
            </a:lvl1pPr>
          </a:lstStyle>
          <a:p>
            <a:r>
              <a:rPr lang="en-US" dirty="0"/>
              <a:t>Click to add title</a:t>
            </a:r>
          </a:p>
        </p:txBody>
      </p:sp>
      <p:sp>
        <p:nvSpPr>
          <p:cNvPr id="3" name="Subtitle 2"/>
          <p:cNvSpPr>
            <a:spLocks noGrp="1"/>
          </p:cNvSpPr>
          <p:nvPr>
            <p:ph type="subTitle" idx="1" hasCustomPrompt="1"/>
          </p:nvPr>
        </p:nvSpPr>
        <p:spPr>
          <a:xfrm>
            <a:off x="658813" y="4146996"/>
            <a:ext cx="10117137" cy="1059287"/>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3260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Large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bIns="36000"/>
          <a:lstStyle/>
          <a:p>
            <a:r>
              <a:rPr lang="en-US" dirty="0"/>
              <a:t>Click to add title</a:t>
            </a:r>
          </a:p>
        </p:txBody>
      </p:sp>
      <p:sp>
        <p:nvSpPr>
          <p:cNvPr id="4" name="Date Placeholder 3"/>
          <p:cNvSpPr>
            <a:spLocks noGrp="1"/>
          </p:cNvSpPr>
          <p:nvPr>
            <p:ph type="dt" sz="half" idx="10"/>
          </p:nvPr>
        </p:nvSpPr>
        <p:spPr/>
        <p:txBody>
          <a:bodyPr/>
          <a:lstStyle/>
          <a:p>
            <a:fld id="{2AAB04F6-9635-4F4C-A4A9-2EECA6037B25}"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4" name="Text Placeholder 7"/>
          <p:cNvSpPr>
            <a:spLocks noGrp="1"/>
          </p:cNvSpPr>
          <p:nvPr>
            <p:ph type="body" sz="quarter" idx="17"/>
          </p:nvPr>
        </p:nvSpPr>
        <p:spPr>
          <a:xfrm>
            <a:off x="658811" y="2286267"/>
            <a:ext cx="7732800" cy="3393316"/>
          </a:xfrm>
        </p:spPr>
        <p:txBody>
          <a:bodyPr anchor="t">
            <a:noAutofit/>
          </a:bodyPr>
          <a:lstStyle>
            <a:lvl1pPr marL="0" indent="0">
              <a:spcBef>
                <a:spcPts val="0"/>
              </a:spcBef>
              <a:buNone/>
              <a:defRPr sz="2400">
                <a:solidFill>
                  <a:schemeClr val="accent1"/>
                </a:solidFill>
                <a:latin typeface="+mn-lt"/>
              </a:defRPr>
            </a:lvl1pPr>
          </a:lstStyle>
          <a:p>
            <a:pPr lvl="0"/>
            <a:r>
              <a:rPr lang="en-US" dirty="0"/>
              <a:t>Edit Master text styles</a:t>
            </a:r>
          </a:p>
        </p:txBody>
      </p:sp>
    </p:spTree>
    <p:extLst>
      <p:ext uri="{BB962C8B-B14F-4D97-AF65-F5344CB8AC3E}">
        <p14:creationId xmlns:p14="http://schemas.microsoft.com/office/powerpoint/2010/main" val="117911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arge Text Dark gree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bIns="36000"/>
          <a:lstStyle>
            <a:lvl1pPr>
              <a:defRPr>
                <a:solidFill>
                  <a:schemeClr val="bg1"/>
                </a:solidFill>
              </a:defRPr>
            </a:lvl1pPr>
          </a:lstStyle>
          <a:p>
            <a:r>
              <a:rPr lang="en-US" dirty="0"/>
              <a:t>Click to add title</a:t>
            </a:r>
          </a:p>
        </p:txBody>
      </p:sp>
      <p:sp>
        <p:nvSpPr>
          <p:cNvPr id="4" name="Date Placeholder 3"/>
          <p:cNvSpPr>
            <a:spLocks noGrp="1"/>
          </p:cNvSpPr>
          <p:nvPr>
            <p:ph type="dt" sz="half" idx="10"/>
          </p:nvPr>
        </p:nvSpPr>
        <p:spPr/>
        <p:txBody>
          <a:bodyPr/>
          <a:lstStyle>
            <a:lvl1pPr>
              <a:defRPr>
                <a:solidFill>
                  <a:schemeClr val="bg1"/>
                </a:solidFill>
              </a:defRPr>
            </a:lvl1pPr>
          </a:lstStyle>
          <a:p>
            <a:fld id="{230B65AD-8DEA-4F27-8F2A-D32847AD39E3}" type="datetime1">
              <a:rPr lang="de-DE" smtClean="0"/>
              <a:t>15.11.2019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8C2536-0979-4352-A1C4-768983101040}" type="slidenum">
              <a:rPr lang="en-US" smtClean="0"/>
              <a:pPr/>
              <a:t>‹#›</a:t>
            </a:fld>
            <a:endParaRPr lang="en-US" dirty="0"/>
          </a:p>
        </p:txBody>
      </p:sp>
      <p:sp>
        <p:nvSpPr>
          <p:cNvPr id="14" name="Text Placeholder 7"/>
          <p:cNvSpPr>
            <a:spLocks noGrp="1"/>
          </p:cNvSpPr>
          <p:nvPr>
            <p:ph type="body" sz="quarter" idx="17"/>
          </p:nvPr>
        </p:nvSpPr>
        <p:spPr>
          <a:xfrm>
            <a:off x="658811" y="2286267"/>
            <a:ext cx="7732800" cy="3393316"/>
          </a:xfrm>
        </p:spPr>
        <p:txBody>
          <a:bodyPr anchor="t">
            <a:noAutofit/>
          </a:bodyPr>
          <a:lstStyle>
            <a:lvl1pPr marL="0" indent="0">
              <a:spcBef>
                <a:spcPts val="0"/>
              </a:spcBef>
              <a:buNone/>
              <a:defRPr sz="2400">
                <a:solidFill>
                  <a:schemeClr val="bg1"/>
                </a:solidFill>
                <a:latin typeface="+mn-lt"/>
              </a:defRPr>
            </a:lvl1pPr>
          </a:lstStyle>
          <a:p>
            <a:pPr lvl="0"/>
            <a:r>
              <a:rPr lang="en-US" dirty="0"/>
              <a:t>Edit Master text styles</a:t>
            </a:r>
          </a:p>
        </p:txBody>
      </p:sp>
    </p:spTree>
    <p:extLst>
      <p:ext uri="{BB962C8B-B14F-4D97-AF65-F5344CB8AC3E}">
        <p14:creationId xmlns:p14="http://schemas.microsoft.com/office/powerpoint/2010/main" val="2601834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arge Text Light Gree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bIns="36000"/>
          <a:lstStyle/>
          <a:p>
            <a:r>
              <a:rPr lang="en-US" dirty="0"/>
              <a:t>Click to add title</a:t>
            </a:r>
          </a:p>
        </p:txBody>
      </p:sp>
      <p:sp>
        <p:nvSpPr>
          <p:cNvPr id="4" name="Date Placeholder 3"/>
          <p:cNvSpPr>
            <a:spLocks noGrp="1"/>
          </p:cNvSpPr>
          <p:nvPr>
            <p:ph type="dt" sz="half" idx="10"/>
          </p:nvPr>
        </p:nvSpPr>
        <p:spPr/>
        <p:txBody>
          <a:bodyPr/>
          <a:lstStyle/>
          <a:p>
            <a:fld id="{1BAD028F-C3EC-49C3-9FA4-04B90B249614}"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4" name="Text Placeholder 7"/>
          <p:cNvSpPr>
            <a:spLocks noGrp="1"/>
          </p:cNvSpPr>
          <p:nvPr>
            <p:ph type="body" sz="quarter" idx="17"/>
          </p:nvPr>
        </p:nvSpPr>
        <p:spPr>
          <a:xfrm>
            <a:off x="658811" y="2286267"/>
            <a:ext cx="7732800" cy="3393316"/>
          </a:xfrm>
        </p:spPr>
        <p:txBody>
          <a:bodyPr anchor="t">
            <a:noAutofit/>
          </a:bodyPr>
          <a:lstStyle>
            <a:lvl1pPr marL="0" indent="0">
              <a:spcBef>
                <a:spcPts val="0"/>
              </a:spcBef>
              <a:buNone/>
              <a:defRPr sz="2400">
                <a:solidFill>
                  <a:schemeClr val="accent1"/>
                </a:solidFill>
                <a:latin typeface="+mn-lt"/>
              </a:defRPr>
            </a:lvl1pPr>
          </a:lstStyle>
          <a:p>
            <a:pPr lvl="0"/>
            <a:r>
              <a:rPr lang="en-US" dirty="0"/>
              <a:t>Edit Master text styles</a:t>
            </a:r>
          </a:p>
        </p:txBody>
      </p:sp>
    </p:spTree>
    <p:extLst>
      <p:ext uri="{BB962C8B-B14F-4D97-AF65-F5344CB8AC3E}">
        <p14:creationId xmlns:p14="http://schemas.microsoft.com/office/powerpoint/2010/main" val="42354005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4" y="2106000"/>
            <a:ext cx="3256364"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B02BDBE-2E34-4B1F-B842-58BE7AEF4531}"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3" name="Picture Placeholder 12"/>
          <p:cNvSpPr>
            <a:spLocks noGrp="1"/>
          </p:cNvSpPr>
          <p:nvPr>
            <p:ph type="pic" sz="quarter" idx="15" hasCustomPrompt="1"/>
          </p:nvPr>
        </p:nvSpPr>
        <p:spPr>
          <a:xfrm>
            <a:off x="4365625" y="1483200"/>
            <a:ext cx="7167563" cy="4366800"/>
          </a:xfrm>
          <a:solidFill>
            <a:schemeClr val="bg1">
              <a:lumMod val="75000"/>
            </a:schemeClr>
          </a:solidFill>
        </p:spPr>
        <p:txBody>
          <a:bodyPr anchor="ctr"/>
          <a:lstStyle>
            <a:lvl1pPr marL="0" indent="0" algn="ctr">
              <a:buNone/>
              <a:defRPr sz="1400"/>
            </a:lvl1pPr>
          </a:lstStyle>
          <a:p>
            <a:r>
              <a:rPr lang="en-US" dirty="0"/>
              <a:t>Mark the placeholder and select image from content slide images in image gallery</a:t>
            </a:r>
          </a:p>
        </p:txBody>
      </p:sp>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79176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Wide Content and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4" y="2106000"/>
            <a:ext cx="4932000"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65AA584-032B-40E4-8F07-1BC42E24E86F}"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3" name="Picture Placeholder 12"/>
          <p:cNvSpPr>
            <a:spLocks noGrp="1"/>
          </p:cNvSpPr>
          <p:nvPr>
            <p:ph type="pic" sz="quarter" idx="15" hasCustomPrompt="1"/>
          </p:nvPr>
        </p:nvSpPr>
        <p:spPr>
          <a:xfrm>
            <a:off x="6210000" y="2106000"/>
            <a:ext cx="5324400" cy="3744000"/>
          </a:xfrm>
          <a:solidFill>
            <a:schemeClr val="bg1">
              <a:lumMod val="75000"/>
            </a:schemeClr>
          </a:solidFill>
        </p:spPr>
        <p:txBody>
          <a:bodyPr anchor="ctr"/>
          <a:lstStyle>
            <a:lvl1pPr marL="0" indent="0" algn="ctr">
              <a:buNone/>
              <a:defRPr sz="1400"/>
            </a:lvl1pPr>
          </a:lstStyle>
          <a:p>
            <a:r>
              <a:rPr lang="en-US" dirty="0"/>
              <a:t>Mark the placeholder and select image from content slide images in image gallery</a:t>
            </a:r>
          </a:p>
        </p:txBody>
      </p:sp>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077276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rge Image and Text">
    <p:spTree>
      <p:nvGrpSpPr>
        <p:cNvPr id="1" name=""/>
        <p:cNvGrpSpPr/>
        <p:nvPr/>
      </p:nvGrpSpPr>
      <p:grpSpPr>
        <a:xfrm>
          <a:off x="0" y="0"/>
          <a:ext cx="0" cy="0"/>
          <a:chOff x="0" y="0"/>
          <a:chExt cx="0" cy="0"/>
        </a:xfrm>
      </p:grpSpPr>
      <p:sp>
        <p:nvSpPr>
          <p:cNvPr id="13" name="Picture Placeholder 12"/>
          <p:cNvSpPr>
            <a:spLocks noGrp="1"/>
          </p:cNvSpPr>
          <p:nvPr>
            <p:ph type="pic" sz="quarter" idx="15" hasCustomPrompt="1"/>
          </p:nvPr>
        </p:nvSpPr>
        <p:spPr>
          <a:xfrm>
            <a:off x="0" y="-2147"/>
            <a:ext cx="12192000" cy="6859718"/>
          </a:xfrm>
          <a:solidFill>
            <a:schemeClr val="bg1">
              <a:lumMod val="75000"/>
            </a:schemeClr>
          </a:solidFill>
        </p:spPr>
        <p:txBody>
          <a:bodyPr anchor="t"/>
          <a:lstStyle>
            <a:lvl1pPr marL="0" marR="0" indent="0" algn="ctr" defTabSz="914400" rtl="0" eaLnBrk="1" fontAlgn="auto" latinLnBrk="0" hangingPunct="1">
              <a:lnSpc>
                <a:spcPct val="90000"/>
              </a:lnSpc>
              <a:spcBef>
                <a:spcPts val="1400"/>
              </a:spcBef>
              <a:spcAft>
                <a:spcPts val="0"/>
              </a:spcAft>
              <a:buClr>
                <a:schemeClr val="accent3"/>
              </a:buClr>
              <a:buSzPct val="100000"/>
              <a:buFont typeface="Arial" panose="020B0604020202020204" pitchFamily="34" charset="0"/>
              <a:buNone/>
              <a:tabLst/>
              <a:defRPr>
                <a:solidFill>
                  <a:schemeClr val="bg1"/>
                </a:solidFill>
              </a:defRPr>
            </a:lvl1pPr>
          </a:lstStyle>
          <a:p>
            <a:r>
              <a:rPr lang="en-US" dirty="0"/>
              <a:t>Mark the placeholder and select image from large picture images in image gallery</a:t>
            </a:r>
          </a:p>
        </p:txBody>
      </p:sp>
      <p:sp>
        <p:nvSpPr>
          <p:cNvPr id="4" name="Date Placeholder 3"/>
          <p:cNvSpPr>
            <a:spLocks noGrp="1"/>
          </p:cNvSpPr>
          <p:nvPr>
            <p:ph type="dt" sz="half" idx="10"/>
          </p:nvPr>
        </p:nvSpPr>
        <p:spPr/>
        <p:txBody>
          <a:bodyPr/>
          <a:lstStyle>
            <a:lvl1pPr>
              <a:defRPr>
                <a:solidFill>
                  <a:schemeClr val="bg1"/>
                </a:solidFill>
              </a:defRPr>
            </a:lvl1pPr>
          </a:lstStyle>
          <a:p>
            <a:fld id="{DB792146-C6BB-4CD3-AADD-35DBC288B2CA}" type="datetime1">
              <a:rPr lang="de-DE" smtClean="0"/>
              <a:t>15.11.2019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8C2536-0979-4352-A1C4-768983101040}" type="slidenum">
              <a:rPr lang="en-US" smtClean="0"/>
              <a:pPr/>
              <a:t>‹#›</a:t>
            </a:fld>
            <a:endParaRPr lang="en-US" dirty="0"/>
          </a:p>
        </p:txBody>
      </p:sp>
      <p:sp>
        <p:nvSpPr>
          <p:cNvPr id="11" name="Text Placeholder 10"/>
          <p:cNvSpPr>
            <a:spLocks noGrp="1"/>
          </p:cNvSpPr>
          <p:nvPr>
            <p:ph type="body" sz="quarter" idx="16"/>
          </p:nvPr>
        </p:nvSpPr>
        <p:spPr>
          <a:xfrm>
            <a:off x="658813" y="2106000"/>
            <a:ext cx="4932000" cy="37440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a:xfrm>
            <a:off x="658813" y="576000"/>
            <a:ext cx="4932000" cy="900000"/>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46301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4DBE7BBC-B3BB-4CBE-A813-6D13531582D0}" type="datetime1">
              <a:rPr lang="de-DE" smtClean="0"/>
              <a:t>15.11.2019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8C2536-0979-4352-A1C4-768983101040}" type="slidenum">
              <a:rPr lang="en-US" smtClean="0"/>
              <a:pPr/>
              <a:t>‹#›</a:t>
            </a:fld>
            <a:endParaRPr lang="en-US" dirty="0"/>
          </a:p>
        </p:txBody>
      </p:sp>
      <p:sp>
        <p:nvSpPr>
          <p:cNvPr id="14" name="Text Placeholder 7"/>
          <p:cNvSpPr>
            <a:spLocks noGrp="1"/>
          </p:cNvSpPr>
          <p:nvPr>
            <p:ph type="body" sz="quarter" idx="17" hasCustomPrompt="1"/>
          </p:nvPr>
        </p:nvSpPr>
        <p:spPr>
          <a:xfrm>
            <a:off x="658813" y="944563"/>
            <a:ext cx="10874374" cy="3196424"/>
          </a:xfrm>
        </p:spPr>
        <p:txBody>
          <a:bodyPr anchor="b">
            <a:noAutofit/>
          </a:bodyPr>
          <a:lstStyle>
            <a:lvl1pPr marL="0" indent="0" algn="ctr">
              <a:lnSpc>
                <a:spcPct val="82000"/>
              </a:lnSpc>
              <a:spcBef>
                <a:spcPts val="0"/>
              </a:spcBef>
              <a:buNone/>
              <a:defRPr sz="6600" i="1">
                <a:solidFill>
                  <a:schemeClr val="bg1"/>
                </a:solidFill>
                <a:latin typeface="+mn-lt"/>
              </a:defRPr>
            </a:lvl1pPr>
          </a:lstStyle>
          <a:p>
            <a:pPr lvl="0"/>
            <a:r>
              <a:rPr lang="en-US" dirty="0"/>
              <a:t>“Add quote”</a:t>
            </a:r>
          </a:p>
        </p:txBody>
      </p:sp>
      <p:sp>
        <p:nvSpPr>
          <p:cNvPr id="15" name="Text Placeholder 7"/>
          <p:cNvSpPr>
            <a:spLocks noGrp="1"/>
          </p:cNvSpPr>
          <p:nvPr>
            <p:ph type="body" sz="quarter" idx="18" hasCustomPrompt="1"/>
          </p:nvPr>
        </p:nvSpPr>
        <p:spPr>
          <a:xfrm>
            <a:off x="4398745" y="4507606"/>
            <a:ext cx="3394512" cy="1189932"/>
          </a:xfrm>
        </p:spPr>
        <p:txBody>
          <a:bodyPr anchor="t">
            <a:noAutofit/>
          </a:bodyPr>
          <a:lstStyle>
            <a:lvl1pPr marL="0" indent="0" algn="ctr">
              <a:spcBef>
                <a:spcPts val="0"/>
              </a:spcBef>
              <a:buNone/>
              <a:defRPr sz="2000">
                <a:solidFill>
                  <a:schemeClr val="bg1"/>
                </a:solidFill>
                <a:latin typeface="+mn-lt"/>
              </a:defRPr>
            </a:lvl1pPr>
          </a:lstStyle>
          <a:p>
            <a:pPr lvl="0"/>
            <a:r>
              <a:rPr lang="en-US" dirty="0"/>
              <a:t>Name</a:t>
            </a:r>
          </a:p>
        </p:txBody>
      </p:sp>
    </p:spTree>
    <p:extLst>
      <p:ext uri="{BB962C8B-B14F-4D97-AF65-F5344CB8AC3E}">
        <p14:creationId xmlns:p14="http://schemas.microsoft.com/office/powerpoint/2010/main" val="37826060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olored Background">
    <p:bg>
      <p:bgPr>
        <a:solidFill>
          <a:schemeClr val="accent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E42E8214-BA0E-4970-AA37-7D06F735A022}" type="datetime1">
              <a:rPr lang="de-DE" smtClean="0"/>
              <a:t>15.11.2019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8C2536-0979-4352-A1C4-768983101040}" type="slidenum">
              <a:rPr lang="en-US" smtClean="0"/>
              <a:pPr/>
              <a:t>‹#›</a:t>
            </a:fld>
            <a:endParaRPr lang="en-US" dirty="0"/>
          </a:p>
        </p:txBody>
      </p:sp>
      <p:sp>
        <p:nvSpPr>
          <p:cNvPr id="7" name="Content Placeholder 2"/>
          <p:cNvSpPr>
            <a:spLocks noGrp="1"/>
          </p:cNvSpPr>
          <p:nvPr>
            <p:ph idx="1"/>
          </p:nvPr>
        </p:nvSpPr>
        <p:spPr>
          <a:xfrm>
            <a:off x="658814" y="2106000"/>
            <a:ext cx="7732800" cy="3744000"/>
          </a:xfrm>
        </p:spPr>
        <p:txBody>
          <a:bodyPr/>
          <a:lstStyle>
            <a:lvl1pPr>
              <a:spcBef>
                <a:spcPts val="1400"/>
              </a:spcBef>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7796426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0501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Last Slide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2000" y="1252800"/>
            <a:ext cx="10108800" cy="2653200"/>
          </a:xfrm>
        </p:spPr>
        <p:txBody>
          <a:bodyPr anchor="b" anchorCtr="0"/>
          <a:lstStyle>
            <a:lvl1pPr algn="ctr">
              <a:defRPr sz="7200">
                <a:solidFill>
                  <a:schemeClr val="bg1"/>
                </a:solidFill>
              </a:defRPr>
            </a:lvl1pPr>
          </a:lstStyle>
          <a:p>
            <a:r>
              <a:rPr lang="en-US" dirty="0"/>
              <a:t>Type text</a:t>
            </a:r>
          </a:p>
        </p:txBody>
      </p:sp>
    </p:spTree>
    <p:extLst>
      <p:ext uri="{BB962C8B-B14F-4D97-AF65-F5344CB8AC3E}">
        <p14:creationId xmlns:p14="http://schemas.microsoft.com/office/powerpoint/2010/main" val="3495795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image)">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12192000" cy="6858000"/>
          </a:xfrm>
          <a:solidFill>
            <a:schemeClr val="bg1">
              <a:lumMod val="75000"/>
            </a:schemeClr>
          </a:solidFill>
        </p:spPr>
        <p:txBody>
          <a:bodyPr anchor="t"/>
          <a:lstStyle>
            <a:lvl1pPr marL="0" indent="0" algn="ctr">
              <a:buNone/>
              <a:defRPr>
                <a:solidFill>
                  <a:schemeClr val="bg1"/>
                </a:solidFill>
              </a:defRPr>
            </a:lvl1pPr>
          </a:lstStyle>
          <a:p>
            <a:r>
              <a:rPr lang="en-US" dirty="0"/>
              <a:t>Mark the placeholder and select image from title slide images in image gallery</a:t>
            </a:r>
          </a:p>
        </p:txBody>
      </p:sp>
      <p:sp>
        <p:nvSpPr>
          <p:cNvPr id="2" name="Title 1"/>
          <p:cNvSpPr>
            <a:spLocks noGrp="1"/>
          </p:cNvSpPr>
          <p:nvPr>
            <p:ph type="ctrTitle" hasCustomPrompt="1"/>
          </p:nvPr>
        </p:nvSpPr>
        <p:spPr>
          <a:xfrm>
            <a:off x="658813" y="1122363"/>
            <a:ext cx="10117137" cy="2625389"/>
          </a:xfrm>
        </p:spPr>
        <p:txBody>
          <a:bodyPr anchor="b"/>
          <a:lstStyle>
            <a:lvl1pPr algn="l">
              <a:lnSpc>
                <a:spcPct val="82000"/>
              </a:lnSpc>
              <a:defRPr sz="6800" spc="-80" baseline="0">
                <a:solidFill>
                  <a:schemeClr val="bg1"/>
                </a:solidFill>
              </a:defRPr>
            </a:lvl1pPr>
          </a:lstStyle>
          <a:p>
            <a:r>
              <a:rPr lang="en-US" dirty="0"/>
              <a:t>Click to add title</a:t>
            </a:r>
          </a:p>
        </p:txBody>
      </p:sp>
      <p:sp>
        <p:nvSpPr>
          <p:cNvPr id="3" name="Subtitle 2"/>
          <p:cNvSpPr>
            <a:spLocks noGrp="1"/>
          </p:cNvSpPr>
          <p:nvPr>
            <p:ph type="subTitle" idx="1" hasCustomPrompt="1"/>
          </p:nvPr>
        </p:nvSpPr>
        <p:spPr>
          <a:xfrm>
            <a:off x="658813" y="4146996"/>
            <a:ext cx="10117137" cy="1059287"/>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pic>
        <p:nvPicPr>
          <p:cNvPr id="7" name="xx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3773" y="412125"/>
            <a:ext cx="1828804" cy="463297"/>
          </a:xfrm>
          <a:prstGeom prst="rect">
            <a:avLst/>
          </a:prstGeom>
        </p:spPr>
      </p:pic>
    </p:spTree>
    <p:extLst>
      <p:ext uri="{BB962C8B-B14F-4D97-AF65-F5344CB8AC3E}">
        <p14:creationId xmlns:p14="http://schemas.microsoft.com/office/powerpoint/2010/main" val="17384405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Last Slide 2">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30976" y="2949347"/>
            <a:ext cx="4130048" cy="1048514"/>
          </a:xfrm>
          <a:prstGeom prst="rect">
            <a:avLst/>
          </a:prstGeom>
        </p:spPr>
      </p:pic>
    </p:spTree>
    <p:extLst>
      <p:ext uri="{BB962C8B-B14F-4D97-AF65-F5344CB8AC3E}">
        <p14:creationId xmlns:p14="http://schemas.microsoft.com/office/powerpoint/2010/main" val="19849643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79FE84-E652-4D65-AE1A-2FE254AB08D8}"/>
              </a:ext>
            </a:extLst>
          </p:cNvPr>
          <p:cNvSpPr>
            <a:spLocks noGrp="1"/>
          </p:cNvSpPr>
          <p:nvPr>
            <p:ph type="title"/>
          </p:nvPr>
        </p:nvSpPr>
        <p:spPr/>
        <p:txBody>
          <a:bodyPr/>
          <a:lstStyle>
            <a:lvl1pPr>
              <a:defRPr>
                <a:solidFill>
                  <a:srgbClr val="047364"/>
                </a:solidFill>
              </a:defRPr>
            </a:lvl1pPr>
          </a:lstStyle>
          <a:p>
            <a:r>
              <a:rPr lang="de-DE"/>
              <a:t>Mastertitelformat bearbeiten</a:t>
            </a:r>
          </a:p>
        </p:txBody>
      </p:sp>
      <p:sp>
        <p:nvSpPr>
          <p:cNvPr id="3" name="Inhaltsplatzhalter 2">
            <a:extLst>
              <a:ext uri="{FF2B5EF4-FFF2-40B4-BE49-F238E27FC236}">
                <a16:creationId xmlns:a16="http://schemas.microsoft.com/office/drawing/2014/main" id="{E57B8EE9-FF1C-4B62-BD1D-89D4D55EB7E4}"/>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AB7E5C98-9961-4B5C-8780-D87381DF26AE}"/>
              </a:ext>
            </a:extLst>
          </p:cNvPr>
          <p:cNvSpPr>
            <a:spLocks noGrp="1"/>
          </p:cNvSpPr>
          <p:nvPr>
            <p:ph type="dt" sz="half" idx="10"/>
          </p:nvPr>
        </p:nvSpPr>
        <p:spPr/>
        <p:txBody>
          <a:bodyPr/>
          <a:lstStyle/>
          <a:p>
            <a:fld id="{FB7503FA-CEE9-40F3-960F-DC10E2532B48}" type="datetime1">
              <a:rPr lang="de-DE" smtClean="0"/>
              <a:t>15.11.2019</a:t>
            </a:fld>
            <a:endParaRPr lang="de-DE"/>
          </a:p>
        </p:txBody>
      </p:sp>
      <p:sp>
        <p:nvSpPr>
          <p:cNvPr id="5" name="Fußzeilenplatzhalter 4">
            <a:extLst>
              <a:ext uri="{FF2B5EF4-FFF2-40B4-BE49-F238E27FC236}">
                <a16:creationId xmlns:a16="http://schemas.microsoft.com/office/drawing/2014/main" id="{8EE9D794-A75C-490C-99A4-F2F92BA548B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4080430-1B89-48C3-B613-86C94F337B29}"/>
              </a:ext>
            </a:extLst>
          </p:cNvPr>
          <p:cNvSpPr>
            <a:spLocks noGrp="1"/>
          </p:cNvSpPr>
          <p:nvPr>
            <p:ph type="sldNum" sz="quarter" idx="12"/>
          </p:nvPr>
        </p:nvSpPr>
        <p:spPr>
          <a:xfrm>
            <a:off x="8610600" y="6356350"/>
            <a:ext cx="2743200" cy="365125"/>
          </a:xfrm>
          <a:prstGeom prst="rect">
            <a:avLst/>
          </a:prstGeom>
        </p:spPr>
        <p:txBody>
          <a:bodyPr/>
          <a:lstStyle/>
          <a:p>
            <a:fld id="{424ABE73-7CBB-4C84-8119-49FA64EF6D4E}" type="slidenum">
              <a:rPr lang="de-DE" smtClean="0"/>
              <a:t>‹#›</a:t>
            </a:fld>
            <a:endParaRPr lang="de-DE"/>
          </a:p>
        </p:txBody>
      </p:sp>
    </p:spTree>
    <p:extLst>
      <p:ext uri="{BB962C8B-B14F-4D97-AF65-F5344CB8AC3E}">
        <p14:creationId xmlns:p14="http://schemas.microsoft.com/office/powerpoint/2010/main" val="15092435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Lego">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9F14A061-299E-4FD2-963B-6259057B414B}"/>
              </a:ext>
            </a:extLst>
          </p:cNvPr>
          <p:cNvSpPr/>
          <p:nvPr userDrawn="1"/>
        </p:nvSpPr>
        <p:spPr>
          <a:xfrm>
            <a:off x="0" y="0"/>
            <a:ext cx="12192000" cy="6858000"/>
          </a:xfrm>
          <a:prstGeom prst="rect">
            <a:avLst/>
          </a:prstGeom>
          <a:solidFill>
            <a:srgbClr val="047364"/>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F445E4F4-0FE9-44C8-8859-1D162CBD2566}"/>
              </a:ext>
            </a:extLst>
          </p:cNvPr>
          <p:cNvSpPr>
            <a:spLocks noGrp="1"/>
          </p:cNvSpPr>
          <p:nvPr>
            <p:ph type="title"/>
          </p:nvPr>
        </p:nvSpPr>
        <p:spPr>
          <a:xfrm>
            <a:off x="831850" y="1709738"/>
            <a:ext cx="10515600" cy="4510087"/>
          </a:xfrm>
        </p:spPr>
        <p:txBody>
          <a:bodyPr anchor="b">
            <a:normAutofit/>
          </a:bodyPr>
          <a:lstStyle>
            <a:lvl1pPr algn="ctr">
              <a:defRPr sz="4800">
                <a:solidFill>
                  <a:schemeClr val="bg1"/>
                </a:solidFill>
              </a:defRPr>
            </a:lvl1pPr>
          </a:lstStyle>
          <a:p>
            <a:r>
              <a:rPr lang="de-DE" dirty="0"/>
              <a:t>Mastertitelformat bearbeiten</a:t>
            </a:r>
          </a:p>
        </p:txBody>
      </p:sp>
      <p:sp>
        <p:nvSpPr>
          <p:cNvPr id="4" name="Datumsplatzhalter 3">
            <a:extLst>
              <a:ext uri="{FF2B5EF4-FFF2-40B4-BE49-F238E27FC236}">
                <a16:creationId xmlns:a16="http://schemas.microsoft.com/office/drawing/2014/main" id="{15B83E6E-68EE-4137-A0A3-5643ED4E609C}"/>
              </a:ext>
            </a:extLst>
          </p:cNvPr>
          <p:cNvSpPr>
            <a:spLocks noGrp="1"/>
          </p:cNvSpPr>
          <p:nvPr>
            <p:ph type="dt" sz="half" idx="10"/>
          </p:nvPr>
        </p:nvSpPr>
        <p:spPr/>
        <p:txBody>
          <a:bodyPr/>
          <a:lstStyle/>
          <a:p>
            <a:fld id="{7227CC9F-B9BE-4F49-AC87-01A688CF5D83}" type="datetime1">
              <a:rPr lang="de-DE" smtClean="0"/>
              <a:t>15.11.2019</a:t>
            </a:fld>
            <a:endParaRPr lang="de-DE"/>
          </a:p>
        </p:txBody>
      </p:sp>
      <p:sp>
        <p:nvSpPr>
          <p:cNvPr id="5" name="Fußzeilenplatzhalter 4">
            <a:extLst>
              <a:ext uri="{FF2B5EF4-FFF2-40B4-BE49-F238E27FC236}">
                <a16:creationId xmlns:a16="http://schemas.microsoft.com/office/drawing/2014/main" id="{227C96C6-8984-456D-9657-52755F55F28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536A9B0-2CEF-4C15-B0A1-83198ADDBA7C}"/>
              </a:ext>
            </a:extLst>
          </p:cNvPr>
          <p:cNvSpPr>
            <a:spLocks noGrp="1"/>
          </p:cNvSpPr>
          <p:nvPr>
            <p:ph type="sldNum" sz="quarter" idx="12"/>
          </p:nvPr>
        </p:nvSpPr>
        <p:spPr>
          <a:xfrm>
            <a:off x="8610600" y="6356350"/>
            <a:ext cx="2743200" cy="365125"/>
          </a:xfrm>
          <a:prstGeom prst="rect">
            <a:avLst/>
          </a:prstGeom>
        </p:spPr>
        <p:txBody>
          <a:bodyPr/>
          <a:lstStyle/>
          <a:p>
            <a:fld id="{424ABE73-7CBB-4C84-8119-49FA64EF6D4E}" type="slidenum">
              <a:rPr lang="de-DE" smtClean="0"/>
              <a:t>‹#›</a:t>
            </a:fld>
            <a:endParaRPr lang="de-DE"/>
          </a:p>
        </p:txBody>
      </p:sp>
      <p:pic>
        <p:nvPicPr>
          <p:cNvPr id="13" name="Grafik 12">
            <a:extLst>
              <a:ext uri="{FF2B5EF4-FFF2-40B4-BE49-F238E27FC236}">
                <a16:creationId xmlns:a16="http://schemas.microsoft.com/office/drawing/2014/main" id="{59399851-B32D-4325-8A57-7DC9DD824D1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981096" y="1125562"/>
            <a:ext cx="4403162" cy="3398689"/>
          </a:xfrm>
          <a:prstGeom prst="rect">
            <a:avLst/>
          </a:prstGeom>
        </p:spPr>
      </p:pic>
    </p:spTree>
    <p:extLst>
      <p:ext uri="{BB962C8B-B14F-4D97-AF65-F5344CB8AC3E}">
        <p14:creationId xmlns:p14="http://schemas.microsoft.com/office/powerpoint/2010/main" val="4107057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attern)">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674255" y="1122363"/>
            <a:ext cx="8843490" cy="2625389"/>
          </a:xfrm>
        </p:spPr>
        <p:txBody>
          <a:bodyPr anchor="b"/>
          <a:lstStyle>
            <a:lvl1pPr algn="ctr">
              <a:lnSpc>
                <a:spcPct val="82000"/>
              </a:lnSpc>
              <a:defRPr sz="6800" spc="-80" baseline="0">
                <a:solidFill>
                  <a:schemeClr val="bg1"/>
                </a:solidFill>
              </a:defRPr>
            </a:lvl1pPr>
          </a:lstStyle>
          <a:p>
            <a:r>
              <a:rPr lang="en-US" dirty="0"/>
              <a:t>Click to add title</a:t>
            </a:r>
          </a:p>
        </p:txBody>
      </p:sp>
      <p:sp>
        <p:nvSpPr>
          <p:cNvPr id="3" name="Subtitle 2"/>
          <p:cNvSpPr>
            <a:spLocks noGrp="1"/>
          </p:cNvSpPr>
          <p:nvPr>
            <p:ph type="subTitle" idx="1" hasCustomPrompt="1"/>
          </p:nvPr>
        </p:nvSpPr>
        <p:spPr>
          <a:xfrm>
            <a:off x="1674255" y="4146996"/>
            <a:ext cx="8843490" cy="1059287"/>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662323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accent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4" y="2286000"/>
            <a:ext cx="4930618" cy="3403108"/>
          </a:xfrm>
        </p:spPr>
        <p:txBody>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18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solidFill>
                  <a:schemeClr val="bg1"/>
                </a:solidFill>
              </a:defRPr>
            </a:lvl1pPr>
          </a:lstStyle>
          <a:p>
            <a:fld id="{B61BC0BD-669F-4A22-9345-1E2E05DF1CEB}" type="datetime1">
              <a:rPr lang="de-DE" smtClean="0"/>
              <a:t>15.11.2019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48C2536-0979-4352-A1C4-768983101040}" type="slidenum">
              <a:rPr lang="en-US" smtClean="0"/>
              <a:pPr/>
              <a:t>‹#›</a:t>
            </a:fld>
            <a:endParaRPr lang="en-US" dirty="0"/>
          </a:p>
        </p:txBody>
      </p:sp>
      <p:sp>
        <p:nvSpPr>
          <p:cNvPr id="10" name="Content Placeholder 2"/>
          <p:cNvSpPr>
            <a:spLocks noGrp="1"/>
          </p:cNvSpPr>
          <p:nvPr>
            <p:ph idx="15"/>
          </p:nvPr>
        </p:nvSpPr>
        <p:spPr>
          <a:xfrm>
            <a:off x="5836118" y="2286000"/>
            <a:ext cx="4930618" cy="3403108"/>
          </a:xfrm>
        </p:spPr>
        <p:txBody>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18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p:cNvSpPr>
            <a:spLocks noGrp="1"/>
          </p:cNvSpPr>
          <p:nvPr>
            <p:ph type="title" hasCustomPrompt="1"/>
          </p:nvPr>
        </p:nvSpPr>
        <p:spPr/>
        <p:txBody>
          <a:bodyPr/>
          <a:lstStyle>
            <a:lvl1pPr>
              <a:defRPr>
                <a:solidFill>
                  <a:schemeClr val="bg1"/>
                </a:solidFill>
              </a:defRPr>
            </a:lvl1pPr>
          </a:lstStyle>
          <a:p>
            <a:r>
              <a:rPr lang="en-US" dirty="0"/>
              <a:t>Type your agenda title</a:t>
            </a:r>
          </a:p>
        </p:txBody>
      </p:sp>
    </p:spTree>
    <p:extLst>
      <p:ext uri="{BB962C8B-B14F-4D97-AF65-F5344CB8AC3E}">
        <p14:creationId xmlns:p14="http://schemas.microsoft.com/office/powerpoint/2010/main" val="140956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pter Slide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bIns="36000"/>
          <a:lstStyle>
            <a:lvl1pPr>
              <a:defRPr>
                <a:solidFill>
                  <a:schemeClr val="bg1"/>
                </a:solidFill>
                <a:latin typeface="+mn-lt"/>
              </a:defRPr>
            </a:lvl1pPr>
          </a:lstStyle>
          <a:p>
            <a:r>
              <a:rPr lang="en-US" dirty="0"/>
              <a:t>Chapter number</a:t>
            </a:r>
          </a:p>
        </p:txBody>
      </p:sp>
      <p:sp>
        <p:nvSpPr>
          <p:cNvPr id="8" name="Text Placeholder 7"/>
          <p:cNvSpPr>
            <a:spLocks noGrp="1"/>
          </p:cNvSpPr>
          <p:nvPr>
            <p:ph type="body" sz="quarter" idx="13" hasCustomPrompt="1"/>
          </p:nvPr>
        </p:nvSpPr>
        <p:spPr>
          <a:xfrm>
            <a:off x="668025" y="2145762"/>
            <a:ext cx="10107925" cy="3551776"/>
          </a:xfrm>
        </p:spPr>
        <p:txBody>
          <a:bodyPr>
            <a:normAutofit/>
          </a:bodyPr>
          <a:lstStyle>
            <a:lvl1pPr marL="0" indent="0">
              <a:spcBef>
                <a:spcPts val="0"/>
              </a:spcBef>
              <a:buNone/>
              <a:defRPr sz="4400">
                <a:solidFill>
                  <a:schemeClr val="bg1"/>
                </a:solidFill>
                <a:latin typeface="+mj-lt"/>
              </a:defRPr>
            </a:lvl1pPr>
          </a:lstStyle>
          <a:p>
            <a:pPr lvl="0"/>
            <a:r>
              <a:rPr lang="en-US" dirty="0"/>
              <a:t>Chapter title</a:t>
            </a:r>
          </a:p>
        </p:txBody>
      </p:sp>
    </p:spTree>
    <p:extLst>
      <p:ext uri="{BB962C8B-B14F-4D97-AF65-F5344CB8AC3E}">
        <p14:creationId xmlns:p14="http://schemas.microsoft.com/office/powerpoint/2010/main" val="849646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hapter Slide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bIns="36000"/>
          <a:lstStyle>
            <a:lvl1pPr>
              <a:defRPr baseline="0">
                <a:solidFill>
                  <a:schemeClr val="bg1"/>
                </a:solidFill>
                <a:latin typeface="+mn-lt"/>
              </a:defRPr>
            </a:lvl1pPr>
          </a:lstStyle>
          <a:p>
            <a:r>
              <a:rPr lang="en-US" dirty="0"/>
              <a:t>Chapter number</a:t>
            </a:r>
          </a:p>
        </p:txBody>
      </p:sp>
      <p:sp>
        <p:nvSpPr>
          <p:cNvPr id="8" name="Text Placeholder 7"/>
          <p:cNvSpPr>
            <a:spLocks noGrp="1"/>
          </p:cNvSpPr>
          <p:nvPr>
            <p:ph type="body" sz="quarter" idx="13" hasCustomPrompt="1"/>
          </p:nvPr>
        </p:nvSpPr>
        <p:spPr>
          <a:xfrm>
            <a:off x="668025" y="2145762"/>
            <a:ext cx="10107925" cy="3551776"/>
          </a:xfrm>
        </p:spPr>
        <p:txBody>
          <a:bodyPr>
            <a:normAutofit/>
          </a:bodyPr>
          <a:lstStyle>
            <a:lvl1pPr marL="0" indent="0">
              <a:spcBef>
                <a:spcPts val="0"/>
              </a:spcBef>
              <a:buNone/>
              <a:defRPr sz="4400">
                <a:solidFill>
                  <a:schemeClr val="bg1"/>
                </a:solidFill>
                <a:latin typeface="+mj-lt"/>
              </a:defRPr>
            </a:lvl1pPr>
          </a:lstStyle>
          <a:p>
            <a:pPr lvl="0"/>
            <a:r>
              <a:rPr lang="en-US" dirty="0"/>
              <a:t>Chapter title</a:t>
            </a:r>
          </a:p>
        </p:txBody>
      </p:sp>
    </p:spTree>
    <p:extLst>
      <p:ext uri="{BB962C8B-B14F-4D97-AF65-F5344CB8AC3E}">
        <p14:creationId xmlns:p14="http://schemas.microsoft.com/office/powerpoint/2010/main" val="1682793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4" y="2106000"/>
            <a:ext cx="7732710" cy="3744000"/>
          </a:xfrm>
        </p:spPr>
        <p:txBody>
          <a:bodyPr/>
          <a:lstStyle>
            <a:lvl1pPr>
              <a:spcBef>
                <a:spcPts val="1400"/>
              </a:spcBef>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41D952E-4E9D-4C9F-B047-104F5A1A2B9B}"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603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4" y="2106000"/>
            <a:ext cx="4930618"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C348A7F-A456-4729-89EF-EAE5D794E071}"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0" name="Content Placeholder 2"/>
          <p:cNvSpPr>
            <a:spLocks noGrp="1"/>
          </p:cNvSpPr>
          <p:nvPr>
            <p:ph idx="15"/>
          </p:nvPr>
        </p:nvSpPr>
        <p:spPr>
          <a:xfrm>
            <a:off x="5836118" y="2106000"/>
            <a:ext cx="4930618"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p:cNvSpPr>
            <a:spLocks noGrp="1"/>
          </p:cNvSpPr>
          <p:nvPr>
            <p:ph type="title" hasCustomPrompt="1"/>
          </p:nvPr>
        </p:nvSpPr>
        <p:spPr/>
        <p:txBody>
          <a:bodyPr/>
          <a:lstStyle/>
          <a:p>
            <a:r>
              <a:rPr lang="en-US" dirty="0"/>
              <a:t>Click to add title</a:t>
            </a:r>
          </a:p>
        </p:txBody>
      </p:sp>
    </p:spTree>
    <p:extLst>
      <p:ext uri="{BB962C8B-B14F-4D97-AF65-F5344CB8AC3E}">
        <p14:creationId xmlns:p14="http://schemas.microsoft.com/office/powerpoint/2010/main" val="2726078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813" y="2106000"/>
            <a:ext cx="3101817"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F57D9CC1-FDBF-463A-A964-DCCB6F062637}" type="datetime1">
              <a:rPr lang="de-DE" smtClean="0"/>
              <a:t>15.11.2019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48C2536-0979-4352-A1C4-768983101040}" type="slidenum">
              <a:rPr lang="en-US" smtClean="0"/>
              <a:t>‹#›</a:t>
            </a:fld>
            <a:endParaRPr lang="en-US" dirty="0"/>
          </a:p>
        </p:txBody>
      </p:sp>
      <p:sp>
        <p:nvSpPr>
          <p:cNvPr id="12" name="Content Placeholder 2"/>
          <p:cNvSpPr>
            <a:spLocks noGrp="1"/>
          </p:cNvSpPr>
          <p:nvPr>
            <p:ph idx="15"/>
          </p:nvPr>
        </p:nvSpPr>
        <p:spPr>
          <a:xfrm>
            <a:off x="4185787" y="2106000"/>
            <a:ext cx="3101817"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
        <p:nvSpPr>
          <p:cNvPr id="15" name="Content Placeholder 2"/>
          <p:cNvSpPr>
            <a:spLocks noGrp="1"/>
          </p:cNvSpPr>
          <p:nvPr>
            <p:ph idx="18"/>
          </p:nvPr>
        </p:nvSpPr>
        <p:spPr>
          <a:xfrm>
            <a:off x="7662703" y="2106000"/>
            <a:ext cx="3101817" cy="3744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74186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8813" y="576000"/>
            <a:ext cx="7732800" cy="900000"/>
          </a:xfrm>
          <a:prstGeom prst="rect">
            <a:avLst/>
          </a:prstGeom>
        </p:spPr>
        <p:txBody>
          <a:bodyPr vert="horz" lIns="0" tIns="0" rIns="0" bIns="36000" rtlCol="0" anchor="t" anchorCtr="0">
            <a:noAutofit/>
          </a:bodyPr>
          <a:lstStyle/>
          <a:p>
            <a:r>
              <a:rPr lang="en-US" dirty="0"/>
              <a:t>Click to edit Master title style</a:t>
            </a:r>
          </a:p>
        </p:txBody>
      </p:sp>
      <p:sp>
        <p:nvSpPr>
          <p:cNvPr id="3" name="Text Placeholder 2"/>
          <p:cNvSpPr>
            <a:spLocks noGrp="1"/>
          </p:cNvSpPr>
          <p:nvPr>
            <p:ph type="body" idx="1"/>
          </p:nvPr>
        </p:nvSpPr>
        <p:spPr>
          <a:xfrm>
            <a:off x="658813" y="2106000"/>
            <a:ext cx="10874375" cy="37440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58813" y="6188925"/>
            <a:ext cx="1800000" cy="302027"/>
          </a:xfrm>
          <a:prstGeom prst="rect">
            <a:avLst/>
          </a:prstGeom>
        </p:spPr>
        <p:txBody>
          <a:bodyPr vert="horz" lIns="0" tIns="0" rIns="0" bIns="0" rtlCol="0" anchor="ctr"/>
          <a:lstStyle>
            <a:lvl1pPr algn="l">
              <a:defRPr sz="1100">
                <a:solidFill>
                  <a:schemeClr val="accent1"/>
                </a:solidFill>
              </a:defRPr>
            </a:lvl1pPr>
          </a:lstStyle>
          <a:p>
            <a:fld id="{0EBF2A4E-A076-495B-9CAA-03FE62CC8134}" type="datetime1">
              <a:rPr lang="de-DE" smtClean="0"/>
              <a:t>15.11.2019</a:t>
            </a:fld>
            <a:endParaRPr lang="en-US" dirty="0"/>
          </a:p>
        </p:txBody>
      </p:sp>
      <p:sp>
        <p:nvSpPr>
          <p:cNvPr id="5" name="Footer Placeholder 4"/>
          <p:cNvSpPr>
            <a:spLocks noGrp="1"/>
          </p:cNvSpPr>
          <p:nvPr>
            <p:ph type="ftr" sz="quarter" idx="3"/>
          </p:nvPr>
        </p:nvSpPr>
        <p:spPr>
          <a:xfrm>
            <a:off x="6656391" y="6188925"/>
            <a:ext cx="4114800" cy="302027"/>
          </a:xfrm>
          <a:prstGeom prst="rect">
            <a:avLst/>
          </a:prstGeom>
        </p:spPr>
        <p:txBody>
          <a:bodyPr vert="horz" lIns="0" tIns="0" rIns="0" bIns="0" rtlCol="0" anchor="ctr"/>
          <a:lstStyle>
            <a:lvl1pPr algn="r">
              <a:defRPr sz="1100">
                <a:solidFill>
                  <a:schemeClr val="accent1"/>
                </a:solidFill>
              </a:defRPr>
            </a:lvl1pPr>
          </a:lstStyle>
          <a:p>
            <a:endParaRPr lang="en-US" dirty="0"/>
          </a:p>
        </p:txBody>
      </p:sp>
      <p:sp>
        <p:nvSpPr>
          <p:cNvPr id="6" name="Slide Number Placeholder 5"/>
          <p:cNvSpPr>
            <a:spLocks noGrp="1"/>
          </p:cNvSpPr>
          <p:nvPr>
            <p:ph type="sldNum" sz="quarter" idx="4"/>
          </p:nvPr>
        </p:nvSpPr>
        <p:spPr>
          <a:xfrm>
            <a:off x="11005151" y="6188925"/>
            <a:ext cx="540000" cy="302027"/>
          </a:xfrm>
          <a:prstGeom prst="rect">
            <a:avLst/>
          </a:prstGeom>
        </p:spPr>
        <p:txBody>
          <a:bodyPr vert="horz" lIns="0" tIns="0" rIns="0" bIns="0" rtlCol="0" anchor="ctr"/>
          <a:lstStyle>
            <a:lvl1pPr algn="r">
              <a:defRPr sz="1100">
                <a:solidFill>
                  <a:schemeClr val="accent1"/>
                </a:solidFill>
              </a:defRPr>
            </a:lvl1pPr>
          </a:lstStyle>
          <a:p>
            <a:fld id="{248C2536-0979-4352-A1C4-768983101040}" type="slidenum">
              <a:rPr lang="en-US" smtClean="0"/>
              <a:pPr/>
              <a:t>‹#›</a:t>
            </a:fld>
            <a:endParaRPr lang="en-US" dirty="0"/>
          </a:p>
        </p:txBody>
      </p:sp>
      <p:sp>
        <p:nvSpPr>
          <p:cNvPr id="7" name="xxLanguageTextBox"/>
          <p:cNvSpPr/>
          <p:nvPr userDrawn="1">
            <p:custDataLst>
              <p:tags r:id="rId24"/>
            </p:custDataLst>
          </p:nvPr>
        </p:nvSpPr>
        <p:spPr>
          <a:xfrm>
            <a:off x="0" y="0"/>
            <a:ext cx="12700" cy="12700"/>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00" dirty="0"/>
          </a:p>
        </p:txBody>
      </p:sp>
    </p:spTree>
    <p:extLst>
      <p:ext uri="{BB962C8B-B14F-4D97-AF65-F5344CB8AC3E}">
        <p14:creationId xmlns:p14="http://schemas.microsoft.com/office/powerpoint/2010/main" val="1418275506"/>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671" r:id="rId3"/>
    <p:sldLayoutId id="2147483674" r:id="rId4"/>
    <p:sldLayoutId id="2147483667" r:id="rId5"/>
    <p:sldLayoutId id="2147483668" r:id="rId6"/>
    <p:sldLayoutId id="2147483650" r:id="rId7"/>
    <p:sldLayoutId id="2147483660" r:id="rId8"/>
    <p:sldLayoutId id="2147483661" r:id="rId9"/>
    <p:sldLayoutId id="2147483673" r:id="rId10"/>
    <p:sldLayoutId id="2147483677" r:id="rId11"/>
    <p:sldLayoutId id="2147483678" r:id="rId12"/>
    <p:sldLayoutId id="2147483662" r:id="rId13"/>
    <p:sldLayoutId id="2147483675" r:id="rId14"/>
    <p:sldLayoutId id="2147483664" r:id="rId15"/>
    <p:sldLayoutId id="2147483665" r:id="rId16"/>
    <p:sldLayoutId id="2147483666" r:id="rId17"/>
    <p:sldLayoutId id="2147483676" r:id="rId18"/>
    <p:sldLayoutId id="2147483670" r:id="rId19"/>
    <p:sldLayoutId id="2147483669" r:id="rId20"/>
    <p:sldLayoutId id="2147483679" r:id="rId21"/>
    <p:sldLayoutId id="2147483680" r:id="rId22"/>
  </p:sldLayoutIdLst>
  <p:hf hdr="0" ftr="0"/>
  <p:txStyles>
    <p:titleStyle>
      <a:lvl1pPr algn="l" defTabSz="914400" rtl="0" eaLnBrk="1" latinLnBrk="0" hangingPunct="1">
        <a:lnSpc>
          <a:spcPct val="90000"/>
        </a:lnSpc>
        <a:spcBef>
          <a:spcPct val="0"/>
        </a:spcBef>
        <a:buNone/>
        <a:defRPr sz="2400" kern="1200">
          <a:solidFill>
            <a:schemeClr val="accent1"/>
          </a:solidFill>
          <a:latin typeface="+mj-lt"/>
          <a:ea typeface="+mj-ea"/>
          <a:cs typeface="+mj-cs"/>
        </a:defRPr>
      </a:lvl1pPr>
    </p:titleStyle>
    <p:bodyStyle>
      <a:lvl1pPr marL="180975" indent="-180975" algn="l" defTabSz="914400" rtl="0" eaLnBrk="1" latinLnBrk="0" hangingPunct="1">
        <a:lnSpc>
          <a:spcPct val="90000"/>
        </a:lnSpc>
        <a:spcBef>
          <a:spcPts val="1400"/>
        </a:spcBef>
        <a:buClr>
          <a:schemeClr val="bg2"/>
        </a:buClr>
        <a:buSzPct val="100000"/>
        <a:buFont typeface="Arial" panose="020B0604020202020204" pitchFamily="34" charset="0"/>
        <a:buChar char="•"/>
        <a:defRPr sz="1800" kern="1200">
          <a:solidFill>
            <a:schemeClr val="accent3"/>
          </a:solidFill>
          <a:latin typeface="+mn-lt"/>
          <a:ea typeface="+mn-ea"/>
          <a:cs typeface="+mn-cs"/>
        </a:defRPr>
      </a:lvl1pPr>
      <a:lvl2pPr marL="358775" indent="-177800" algn="l" defTabSz="914400" rtl="0" eaLnBrk="1" latinLnBrk="0" hangingPunct="1">
        <a:lnSpc>
          <a:spcPct val="90000"/>
        </a:lnSpc>
        <a:spcBef>
          <a:spcPts val="500"/>
        </a:spcBef>
        <a:buClr>
          <a:srgbClr val="012D28"/>
        </a:buClr>
        <a:buFont typeface="Awesome" panose="00000500000000000000" pitchFamily="50" charset="0"/>
        <a:buChar char="−"/>
        <a:defRPr sz="1600" kern="1200">
          <a:solidFill>
            <a:schemeClr val="accent3"/>
          </a:solidFill>
          <a:latin typeface="+mn-lt"/>
          <a:ea typeface="+mn-ea"/>
          <a:cs typeface="+mn-cs"/>
        </a:defRPr>
      </a:lvl2pPr>
      <a:lvl3pPr marL="539750" indent="-180975" algn="l" defTabSz="914400" rtl="0" eaLnBrk="1" latinLnBrk="0" hangingPunct="1">
        <a:lnSpc>
          <a:spcPct val="90000"/>
        </a:lnSpc>
        <a:spcBef>
          <a:spcPts val="500"/>
        </a:spcBef>
        <a:buClr>
          <a:srgbClr val="012D28"/>
        </a:buClr>
        <a:buFont typeface="Awesome" panose="00000500000000000000" pitchFamily="50" charset="0"/>
        <a:buChar char="−"/>
        <a:defRPr sz="1400" kern="1200">
          <a:solidFill>
            <a:schemeClr val="accent3"/>
          </a:solidFill>
          <a:latin typeface="+mn-lt"/>
          <a:ea typeface="+mn-ea"/>
          <a:cs typeface="+mn-cs"/>
        </a:defRPr>
      </a:lvl3pPr>
      <a:lvl4pPr marL="715963" indent="-176213" algn="l" defTabSz="914400" rtl="0" eaLnBrk="1" latinLnBrk="0" hangingPunct="1">
        <a:lnSpc>
          <a:spcPct val="90000"/>
        </a:lnSpc>
        <a:spcBef>
          <a:spcPts val="500"/>
        </a:spcBef>
        <a:buClr>
          <a:srgbClr val="012D28"/>
        </a:buClr>
        <a:buFont typeface="Awesome" panose="00000500000000000000" pitchFamily="50" charset="0"/>
        <a:buChar char="−"/>
        <a:defRPr sz="1200" kern="1200">
          <a:solidFill>
            <a:schemeClr val="accent3"/>
          </a:solidFill>
          <a:latin typeface="+mn-lt"/>
          <a:ea typeface="+mn-ea"/>
          <a:cs typeface="+mn-cs"/>
        </a:defRPr>
      </a:lvl4pPr>
      <a:lvl5pPr marL="898525" indent="-182563" algn="l" defTabSz="914400" rtl="0" eaLnBrk="1" latinLnBrk="0" hangingPunct="1">
        <a:lnSpc>
          <a:spcPct val="90000"/>
        </a:lnSpc>
        <a:spcBef>
          <a:spcPts val="500"/>
        </a:spcBef>
        <a:buClr>
          <a:srgbClr val="012D28"/>
        </a:buClr>
        <a:buFont typeface="Awesome" panose="00000500000000000000" pitchFamily="50" charset="0"/>
        <a:buChar char="−"/>
        <a:defRPr sz="12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hyperlink" Target="https://www.mecabricks.com/en/models/eDa5zlL42zg" TargetMode="External"/><Relationship Id="rId2" Type="http://schemas.openxmlformats.org/officeDocument/2006/relationships/hyperlink" Target="https://www.mecabricks.com/en/models/qJk2EoBZv9A" TargetMode="External"/><Relationship Id="rId1" Type="http://schemas.openxmlformats.org/officeDocument/2006/relationships/slideLayout" Target="../slideLayouts/slideLayout14.xml"/><Relationship Id="rId6" Type="http://schemas.openxmlformats.org/officeDocument/2006/relationships/image" Target="../media/image12.PNG"/><Relationship Id="rId5" Type="http://schemas.openxmlformats.org/officeDocument/2006/relationships/hyperlink" Target="https://www.mecabricks.com/en/models/3X8jOmRLaYJ" TargetMode="External"/><Relationship Id="rId4" Type="http://schemas.openxmlformats.org/officeDocument/2006/relationships/hyperlink" Target="https://www.mecabricks.com/en/models/Geje6xPlvKX"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7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7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7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7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7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7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8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2.xml"/><Relationship Id="rId1" Type="http://schemas.openxmlformats.org/officeDocument/2006/relationships/slideLayout" Target="../slideLayouts/slideLayout1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8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53.xml"/><Relationship Id="rId1" Type="http://schemas.openxmlformats.org/officeDocument/2006/relationships/slideLayout" Target="../slideLayouts/slideLayout1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8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8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8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9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3.xml.rels><?xml version="1.0" encoding="UTF-8" standalone="yes"?>
<Relationships xmlns="http://schemas.openxmlformats.org/package/2006/relationships"><Relationship Id="rId3" Type="http://schemas.openxmlformats.org/officeDocument/2006/relationships/hyperlink" Target="https://www.scrum.org/open-assessments" TargetMode="External"/><Relationship Id="rId2" Type="http://schemas.openxmlformats.org/officeDocument/2006/relationships/notesSlide" Target="../notesSlides/notesSlide56.xml"/><Relationship Id="rId1" Type="http://schemas.openxmlformats.org/officeDocument/2006/relationships/slideLayout" Target="../slideLayouts/slideLayout21.xml"/><Relationship Id="rId4" Type="http://schemas.openxmlformats.org/officeDocument/2006/relationships/image" Target="../media/image21.png"/></Relationships>
</file>

<file path=ppt/slides/_rels/slide94.xml.rels><?xml version="1.0" encoding="UTF-8" standalone="yes"?>
<Relationships xmlns="http://schemas.openxmlformats.org/package/2006/relationships"><Relationship Id="rId3" Type="http://schemas.openxmlformats.org/officeDocument/2006/relationships/hyperlink" Target="https://www.scrum.org/professional-scrum-certifications/professional-scrum-master-assessments" TargetMode="External"/><Relationship Id="rId2" Type="http://schemas.openxmlformats.org/officeDocument/2006/relationships/notesSlide" Target="../notesSlides/notesSlide57.xml"/><Relationship Id="rId1" Type="http://schemas.openxmlformats.org/officeDocument/2006/relationships/slideLayout" Target="../slideLayouts/slideLayout21.xml"/><Relationship Id="rId4" Type="http://schemas.openxmlformats.org/officeDocument/2006/relationships/image" Target="../media/image22.png"/></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9.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nsertedImage">
            <a:extLst>
              <a:ext uri="{FF2B5EF4-FFF2-40B4-BE49-F238E27FC236}">
                <a16:creationId xmlns:a16="http://schemas.microsoft.com/office/drawing/2014/main" id="{4B573B2D-A2D6-4F62-B7C9-78725D41E69D}"/>
              </a:ext>
            </a:extLst>
          </p:cNvPr>
          <p:cNvPicPr>
            <a:picLocks noGrp="1"/>
          </p:cNvPicPr>
          <p:nvPr>
            <p:ph type="pic" sz="quarter" idx="10"/>
          </p:nvPr>
        </p:nvPicPr>
        <p:blipFill>
          <a:blip r:embed="rId2"/>
          <a:srcRect/>
          <a:stretch>
            <a:fillRect/>
          </a:stretch>
        </p:blipFill>
        <p:spPr/>
      </p:pic>
      <p:sp>
        <p:nvSpPr>
          <p:cNvPr id="2" name="Titel 1">
            <a:extLst>
              <a:ext uri="{FF2B5EF4-FFF2-40B4-BE49-F238E27FC236}">
                <a16:creationId xmlns:a16="http://schemas.microsoft.com/office/drawing/2014/main" id="{4A7BFB9A-A411-4780-BA13-A40FF54C5A45}"/>
              </a:ext>
            </a:extLst>
          </p:cNvPr>
          <p:cNvSpPr>
            <a:spLocks noGrp="1"/>
          </p:cNvSpPr>
          <p:nvPr>
            <p:ph type="ctrTitle"/>
          </p:nvPr>
        </p:nvSpPr>
        <p:spPr/>
        <p:txBody>
          <a:bodyPr/>
          <a:lstStyle/>
          <a:p>
            <a:r>
              <a:rPr lang="en-US" dirty="0"/>
              <a:t>Scrum</a:t>
            </a:r>
          </a:p>
        </p:txBody>
      </p:sp>
      <p:sp>
        <p:nvSpPr>
          <p:cNvPr id="4" name="Untertitel 3">
            <a:extLst>
              <a:ext uri="{FF2B5EF4-FFF2-40B4-BE49-F238E27FC236}">
                <a16:creationId xmlns:a16="http://schemas.microsoft.com/office/drawing/2014/main" id="{6E710CF7-B94C-4D03-B562-102BD2588ACD}"/>
              </a:ext>
            </a:extLst>
          </p:cNvPr>
          <p:cNvSpPr>
            <a:spLocks noGrp="1"/>
          </p:cNvSpPr>
          <p:nvPr>
            <p:ph type="subTitle" idx="1"/>
          </p:nvPr>
        </p:nvSpPr>
        <p:spPr/>
        <p:txBody>
          <a:bodyPr/>
          <a:lstStyle/>
          <a:p>
            <a:r>
              <a:rPr lang="en-US" dirty="0" err="1"/>
              <a:t>Zertifizierungsworkshop</a:t>
            </a:r>
            <a:endParaRPr lang="en-US" dirty="0"/>
          </a:p>
        </p:txBody>
      </p:sp>
      <p:pic>
        <p:nvPicPr>
          <p:cNvPr id="8" name="xxLogo">
            <a:extLst>
              <a:ext uri="{FF2B5EF4-FFF2-40B4-BE49-F238E27FC236}">
                <a16:creationId xmlns:a16="http://schemas.microsoft.com/office/drawing/2014/main" id="{60B409B4-7631-4386-877A-81C0016BD1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3773" y="412125"/>
            <a:ext cx="1828804" cy="463297"/>
          </a:xfrm>
          <a:prstGeom prst="rect">
            <a:avLst/>
          </a:prstGeom>
        </p:spPr>
      </p:pic>
    </p:spTree>
    <p:extLst>
      <p:ext uri="{BB962C8B-B14F-4D97-AF65-F5344CB8AC3E}">
        <p14:creationId xmlns:p14="http://schemas.microsoft.com/office/powerpoint/2010/main" val="3572558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81A20E-DB5E-4463-844A-6065202D0D94}"/>
              </a:ext>
            </a:extLst>
          </p:cNvPr>
          <p:cNvSpPr>
            <a:spLocks noGrp="1"/>
          </p:cNvSpPr>
          <p:nvPr>
            <p:ph type="title"/>
          </p:nvPr>
        </p:nvSpPr>
        <p:spPr/>
        <p:txBody>
          <a:bodyPr/>
          <a:lstStyle/>
          <a:p>
            <a:r>
              <a:rPr lang="en-US" dirty="0"/>
              <a:t>Sprint 1</a:t>
            </a:r>
          </a:p>
        </p:txBody>
      </p:sp>
    </p:spTree>
    <p:extLst>
      <p:ext uri="{BB962C8B-B14F-4D97-AF65-F5344CB8AC3E}">
        <p14:creationId xmlns:p14="http://schemas.microsoft.com/office/powerpoint/2010/main" val="111726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Einweisung in den Tag!</a:t>
            </a:r>
          </a:p>
          <a:p>
            <a:pPr marL="228600" indent="-228600">
              <a:lnSpc>
                <a:spcPct val="100000"/>
              </a:lnSpc>
              <a:spcBef>
                <a:spcPts val="1000"/>
              </a:spcBef>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wiederholen Scrum!</a:t>
            </a:r>
          </a:p>
          <a:p>
            <a:pPr marL="228600" indent="-228600">
              <a:lnSpc>
                <a:spcPct val="100000"/>
              </a:lnSpc>
              <a:spcBef>
                <a:spcPts val="1000"/>
              </a:spcBef>
            </a:pPr>
            <a:r>
              <a:rPr lang="de-DE" dirty="0">
                <a:solidFill>
                  <a:schemeClr val="tx1"/>
                </a:solidFill>
              </a:rPr>
              <a:t>Wir machen einen Test!</a:t>
            </a:r>
          </a:p>
          <a:p>
            <a:pPr marL="228600" indent="-228600">
              <a:lnSpc>
                <a:spcPct val="100000"/>
              </a:lnSpc>
              <a:spcBef>
                <a:spcPts val="1000"/>
              </a:spcBef>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Die Zeit könnte knapp werden …</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11</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 Up</a:t>
            </a:r>
          </a:p>
        </p:txBody>
      </p:sp>
    </p:spTree>
    <p:extLst>
      <p:ext uri="{BB962C8B-B14F-4D97-AF65-F5344CB8AC3E}">
        <p14:creationId xmlns:p14="http://schemas.microsoft.com/office/powerpoint/2010/main" val="2681720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Screenshot enthält.&#10;&#10;Automatisch generierte Beschreibung">
            <a:extLst>
              <a:ext uri="{FF2B5EF4-FFF2-40B4-BE49-F238E27FC236}">
                <a16:creationId xmlns:a16="http://schemas.microsoft.com/office/drawing/2014/main" id="{C0106BE2-2D04-4685-B32E-3189582BAAEB}"/>
              </a:ext>
            </a:extLst>
          </p:cNvPr>
          <p:cNvPicPr>
            <a:picLocks noChangeAspect="1"/>
          </p:cNvPicPr>
          <p:nvPr/>
        </p:nvPicPr>
        <p:blipFill rotWithShape="1">
          <a:blip r:embed="rId3">
            <a:extLst>
              <a:ext uri="{28A0092B-C50C-407E-A947-70E740481C1C}">
                <a14:useLocalDpi xmlns:a14="http://schemas.microsoft.com/office/drawing/2010/main" val="0"/>
              </a:ext>
            </a:extLst>
          </a:blip>
          <a:srcRect l="1579"/>
          <a:stretch/>
        </p:blipFill>
        <p:spPr>
          <a:xfrm>
            <a:off x="1033699" y="0"/>
            <a:ext cx="10124602" cy="6858000"/>
          </a:xfrm>
          <a:prstGeom prst="rect">
            <a:avLst/>
          </a:prstGeom>
        </p:spPr>
      </p:pic>
    </p:spTree>
    <p:extLst>
      <p:ext uri="{BB962C8B-B14F-4D97-AF65-F5344CB8AC3E}">
        <p14:creationId xmlns:p14="http://schemas.microsoft.com/office/powerpoint/2010/main" val="2826888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9C64CC-5B38-4C14-A7EA-71A38F70223F}"/>
              </a:ext>
            </a:extLst>
          </p:cNvPr>
          <p:cNvSpPr>
            <a:spLocks noGrp="1"/>
          </p:cNvSpPr>
          <p:nvPr>
            <p:ph type="title"/>
          </p:nvPr>
        </p:nvSpPr>
        <p:spPr/>
        <p:txBody>
          <a:bodyPr/>
          <a:lstStyle/>
          <a:p>
            <a:r>
              <a:rPr lang="en-US" dirty="0" err="1"/>
              <a:t>Lasst</a:t>
            </a:r>
            <a:r>
              <a:rPr lang="en-US" dirty="0"/>
              <a:t> </a:t>
            </a:r>
            <a:r>
              <a:rPr lang="en-US" dirty="0" err="1"/>
              <a:t>uns</a:t>
            </a:r>
            <a:r>
              <a:rPr lang="en-US" dirty="0"/>
              <a:t> </a:t>
            </a:r>
            <a:r>
              <a:rPr lang="en-US" dirty="0" err="1"/>
              <a:t>spielen</a:t>
            </a:r>
            <a:r>
              <a:rPr lang="en-US" dirty="0"/>
              <a:t>!</a:t>
            </a:r>
          </a:p>
        </p:txBody>
      </p:sp>
    </p:spTree>
    <p:extLst>
      <p:ext uri="{BB962C8B-B14F-4D97-AF65-F5344CB8AC3E}">
        <p14:creationId xmlns:p14="http://schemas.microsoft.com/office/powerpoint/2010/main" val="312387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EC8C6D-AABD-4868-801E-882AE239C935}"/>
              </a:ext>
            </a:extLst>
          </p:cNvPr>
          <p:cNvSpPr>
            <a:spLocks noGrp="1"/>
          </p:cNvSpPr>
          <p:nvPr>
            <p:ph type="title"/>
          </p:nvPr>
        </p:nvSpPr>
        <p:spPr/>
        <p:txBody>
          <a:bodyPr/>
          <a:lstStyle/>
          <a:p>
            <a:r>
              <a:rPr lang="en-US" dirty="0" err="1"/>
              <a:t>Fragen</a:t>
            </a:r>
            <a:r>
              <a:rPr lang="en-US" dirty="0"/>
              <a:t>?</a:t>
            </a:r>
          </a:p>
        </p:txBody>
      </p:sp>
    </p:spTree>
    <p:extLst>
      <p:ext uri="{BB962C8B-B14F-4D97-AF65-F5344CB8AC3E}">
        <p14:creationId xmlns:p14="http://schemas.microsoft.com/office/powerpoint/2010/main" val="1289011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15</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2484108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6BACE0-1D96-4970-8D9C-3C0847A574CD}"/>
              </a:ext>
            </a:extLst>
          </p:cNvPr>
          <p:cNvSpPr>
            <a:spLocks noGrp="1"/>
          </p:cNvSpPr>
          <p:nvPr>
            <p:ph type="title"/>
          </p:nvPr>
        </p:nvSpPr>
        <p:spPr/>
        <p:txBody>
          <a:bodyPr/>
          <a:lstStyle/>
          <a:p>
            <a:r>
              <a:rPr lang="en-US" dirty="0"/>
              <a:t>Sprint 2</a:t>
            </a:r>
          </a:p>
        </p:txBody>
      </p:sp>
    </p:spTree>
    <p:extLst>
      <p:ext uri="{BB962C8B-B14F-4D97-AF65-F5344CB8AC3E}">
        <p14:creationId xmlns:p14="http://schemas.microsoft.com/office/powerpoint/2010/main" val="154132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Wir haben wiederholt!</a:t>
            </a:r>
          </a:p>
          <a:p>
            <a:pPr marL="228600" indent="-228600">
              <a:lnSpc>
                <a:spcPct val="100000"/>
              </a:lnSpc>
              <a:spcBef>
                <a:spcPts val="1000"/>
              </a:spcBef>
            </a:pPr>
            <a:r>
              <a:rPr lang="de-DE" dirty="0">
                <a:solidFill>
                  <a:schemeClr val="tx1"/>
                </a:solidFill>
              </a:rPr>
              <a:t>Wir haben einen Test gemacht!</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die 3 empirischen Säulen von Scrum an!</a:t>
            </a:r>
          </a:p>
          <a:p>
            <a:pPr marL="228600" indent="-228600">
              <a:lnSpc>
                <a:spcPct val="100000"/>
              </a:lnSpc>
              <a:spcBef>
                <a:spcPts val="1000"/>
              </a:spcBef>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Haben wir Flipchart, Post-</a:t>
            </a:r>
            <a:r>
              <a:rPr lang="de-DE" dirty="0" err="1">
                <a:solidFill>
                  <a:schemeClr val="tx1"/>
                </a:solidFill>
              </a:rPr>
              <a:t>It</a:t>
            </a:r>
            <a:r>
              <a:rPr lang="de-DE" dirty="0">
                <a:solidFill>
                  <a:schemeClr val="tx1"/>
                </a:solidFill>
              </a:rPr>
              <a:t> und Stifte?</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17</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Standup</a:t>
            </a:r>
          </a:p>
        </p:txBody>
      </p:sp>
    </p:spTree>
    <p:extLst>
      <p:ext uri="{BB962C8B-B14F-4D97-AF65-F5344CB8AC3E}">
        <p14:creationId xmlns:p14="http://schemas.microsoft.com/office/powerpoint/2010/main" val="1460689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69;p24">
            <a:extLst>
              <a:ext uri="{FF2B5EF4-FFF2-40B4-BE49-F238E27FC236}">
                <a16:creationId xmlns:a16="http://schemas.microsoft.com/office/drawing/2014/main" id="{197E1249-C0B9-402E-A34D-CC60BA0B11E8}"/>
              </a:ext>
            </a:extLst>
          </p:cNvPr>
          <p:cNvSpPr/>
          <p:nvPr/>
        </p:nvSpPr>
        <p:spPr>
          <a:xfrm>
            <a:off x="2085227" y="5336618"/>
            <a:ext cx="8280900" cy="819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200" b="1" i="0" u="none" strike="noStrike" cap="none" dirty="0">
                <a:solidFill>
                  <a:schemeClr val="bg1"/>
                </a:solidFill>
                <a:ea typeface="Arial"/>
                <a:cs typeface="Arial"/>
                <a:sym typeface="Arial"/>
              </a:rPr>
              <a:t>3 Pillars of Scrums’ Empiricism</a:t>
            </a:r>
            <a:endParaRPr sz="3200" b="1" i="0" u="none" strike="noStrike" cap="none" dirty="0">
              <a:solidFill>
                <a:schemeClr val="bg1"/>
              </a:solidFill>
              <a:ea typeface="Arial"/>
              <a:cs typeface="Arial"/>
              <a:sym typeface="Arial"/>
            </a:endParaRPr>
          </a:p>
        </p:txBody>
      </p:sp>
      <p:sp>
        <p:nvSpPr>
          <p:cNvPr id="5" name="Inhaltsplatzhalter 4">
            <a:extLst>
              <a:ext uri="{FF2B5EF4-FFF2-40B4-BE49-F238E27FC236}">
                <a16:creationId xmlns:a16="http://schemas.microsoft.com/office/drawing/2014/main" id="{3A91BD20-0DE0-40EB-A0DB-5D2DDA8D57B4}"/>
              </a:ext>
            </a:extLst>
          </p:cNvPr>
          <p:cNvSpPr>
            <a:spLocks noGrp="1"/>
          </p:cNvSpPr>
          <p:nvPr>
            <p:ph idx="1"/>
          </p:nvPr>
        </p:nvSpPr>
        <p:spPr>
          <a:xfrm>
            <a:off x="658814" y="1860673"/>
            <a:ext cx="7732710" cy="3744000"/>
          </a:xfrm>
        </p:spPr>
        <p:txBody>
          <a:bodyPr>
            <a:normAutofit/>
          </a:bodyPr>
          <a:lstStyle/>
          <a:p>
            <a:r>
              <a:rPr lang="de-DE" sz="2000" dirty="0"/>
              <a:t>Die empirische Verbesserung fußt auf drei Säulen:</a:t>
            </a:r>
          </a:p>
          <a:p>
            <a:pPr lvl="1"/>
            <a:r>
              <a:rPr lang="de-DE" sz="1800" dirty="0"/>
              <a:t>Transparenz </a:t>
            </a:r>
          </a:p>
          <a:p>
            <a:pPr lvl="1"/>
            <a:r>
              <a:rPr lang="de-DE" sz="1800" dirty="0"/>
              <a:t>Überprüfung </a:t>
            </a:r>
          </a:p>
          <a:p>
            <a:pPr lvl="1"/>
            <a:r>
              <a:rPr lang="de-DE" sz="1800" dirty="0"/>
              <a:t>Anpassung</a:t>
            </a:r>
            <a:endParaRPr lang="en-DE" sz="1800" dirty="0"/>
          </a:p>
        </p:txBody>
      </p:sp>
      <p:sp>
        <p:nvSpPr>
          <p:cNvPr id="2" name="Date Placeholder 1">
            <a:extLst>
              <a:ext uri="{FF2B5EF4-FFF2-40B4-BE49-F238E27FC236}">
                <a16:creationId xmlns:a16="http://schemas.microsoft.com/office/drawing/2014/main" id="{A4EA267C-D2C9-46AE-9007-D0CD1ACBA866}"/>
              </a:ext>
            </a:extLst>
          </p:cNvPr>
          <p:cNvSpPr>
            <a:spLocks noGrp="1"/>
          </p:cNvSpPr>
          <p:nvPr>
            <p:ph type="dt" sz="half" idx="10"/>
          </p:nvPr>
        </p:nvSpPr>
        <p:spPr/>
        <p:txBody>
          <a:bodyPr/>
          <a:lstStyle/>
          <a:p>
            <a:fld id="{0182999D-C01C-4E0C-A9BB-B55299C274F0}" type="datetime1">
              <a:rPr lang="de-DE" smtClean="0"/>
              <a:t>15.11.2019</a:t>
            </a:fld>
            <a:endParaRPr lang="de-DE"/>
          </a:p>
        </p:txBody>
      </p:sp>
      <p:sp>
        <p:nvSpPr>
          <p:cNvPr id="3" name="Slide Number Placeholder 2">
            <a:extLst>
              <a:ext uri="{FF2B5EF4-FFF2-40B4-BE49-F238E27FC236}">
                <a16:creationId xmlns:a16="http://schemas.microsoft.com/office/drawing/2014/main" id="{FCB0C768-50DB-4821-B16C-B55D16E8FBC6}"/>
              </a:ext>
            </a:extLst>
          </p:cNvPr>
          <p:cNvSpPr>
            <a:spLocks noGrp="1"/>
          </p:cNvSpPr>
          <p:nvPr>
            <p:ph type="sldNum" sz="quarter" idx="12"/>
          </p:nvPr>
        </p:nvSpPr>
        <p:spPr/>
        <p:txBody>
          <a:bodyPr/>
          <a:lstStyle/>
          <a:p>
            <a:fld id="{424ABE73-7CBB-4C84-8119-49FA64EF6D4E}" type="slidenum">
              <a:rPr lang="de-DE" smtClean="0"/>
              <a:t>18</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3</a:t>
            </a:r>
            <a:r>
              <a:rPr lang="de-DE" sz="3200" dirty="0"/>
              <a:t> </a:t>
            </a:r>
            <a:r>
              <a:rPr lang="de-DE" dirty="0"/>
              <a:t>Säulen</a:t>
            </a:r>
            <a:endParaRPr lang="en-DE" sz="3200" dirty="0"/>
          </a:p>
        </p:txBody>
      </p:sp>
      <p:sp>
        <p:nvSpPr>
          <p:cNvPr id="7" name="Google Shape;166;p24">
            <a:extLst>
              <a:ext uri="{FF2B5EF4-FFF2-40B4-BE49-F238E27FC236}">
                <a16:creationId xmlns:a16="http://schemas.microsoft.com/office/drawing/2014/main" id="{EF597F44-EA41-4F3D-A598-C6788E1E2068}"/>
              </a:ext>
            </a:extLst>
          </p:cNvPr>
          <p:cNvSpPr/>
          <p:nvPr/>
        </p:nvSpPr>
        <p:spPr>
          <a:xfrm>
            <a:off x="2085246" y="3197152"/>
            <a:ext cx="2261150" cy="2323275"/>
          </a:xfrm>
          <a:prstGeom prst="flowChartMagneticDisk">
            <a:avLst/>
          </a:prstGeom>
          <a:solidFill>
            <a:schemeClr val="accent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FFFFFF"/>
                </a:solidFill>
                <a:latin typeface="+mj-lt"/>
                <a:ea typeface="Arial"/>
                <a:cs typeface="Arial"/>
                <a:sym typeface="Arial"/>
              </a:rPr>
              <a:t>Transparency</a:t>
            </a:r>
            <a:endParaRPr sz="2400" b="1" i="0" u="none" strike="noStrike" cap="none" dirty="0">
              <a:solidFill>
                <a:srgbClr val="FFFFFF"/>
              </a:solidFill>
              <a:latin typeface="+mj-lt"/>
              <a:ea typeface="Arial"/>
              <a:cs typeface="Arial"/>
              <a:sym typeface="Arial"/>
            </a:endParaRPr>
          </a:p>
        </p:txBody>
      </p:sp>
      <p:sp>
        <p:nvSpPr>
          <p:cNvPr id="8" name="Google Shape;167;p24">
            <a:extLst>
              <a:ext uri="{FF2B5EF4-FFF2-40B4-BE49-F238E27FC236}">
                <a16:creationId xmlns:a16="http://schemas.microsoft.com/office/drawing/2014/main" id="{2DE598B5-98FA-4C67-B19F-4EF3DD32DDED}"/>
              </a:ext>
            </a:extLst>
          </p:cNvPr>
          <p:cNvSpPr/>
          <p:nvPr/>
        </p:nvSpPr>
        <p:spPr>
          <a:xfrm>
            <a:off x="5095121" y="3197152"/>
            <a:ext cx="2261150" cy="2323275"/>
          </a:xfrm>
          <a:prstGeom prst="flowChartMagneticDisk">
            <a:avLst/>
          </a:prstGeom>
          <a:solidFill>
            <a:srgbClr val="047364"/>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FFFFFF"/>
                </a:solidFill>
                <a:latin typeface="+mj-lt"/>
                <a:ea typeface="Arial"/>
                <a:cs typeface="Arial"/>
                <a:sym typeface="Arial"/>
              </a:rPr>
              <a:t>Inspection</a:t>
            </a:r>
            <a:endParaRPr sz="2400" b="1" i="0" u="none" strike="noStrike" cap="none" dirty="0">
              <a:solidFill>
                <a:srgbClr val="FFFFFF"/>
              </a:solidFill>
              <a:latin typeface="+mj-lt"/>
              <a:ea typeface="Arial"/>
              <a:cs typeface="Arial"/>
              <a:sym typeface="Arial"/>
            </a:endParaRPr>
          </a:p>
        </p:txBody>
      </p:sp>
      <p:sp>
        <p:nvSpPr>
          <p:cNvPr id="9" name="Google Shape;168;p24">
            <a:extLst>
              <a:ext uri="{FF2B5EF4-FFF2-40B4-BE49-F238E27FC236}">
                <a16:creationId xmlns:a16="http://schemas.microsoft.com/office/drawing/2014/main" id="{AE88DEB7-C2A7-4964-BFBF-98A721EA6070}"/>
              </a:ext>
            </a:extLst>
          </p:cNvPr>
          <p:cNvSpPr/>
          <p:nvPr/>
        </p:nvSpPr>
        <p:spPr>
          <a:xfrm>
            <a:off x="8104996" y="3182905"/>
            <a:ext cx="2261150" cy="2323275"/>
          </a:xfrm>
          <a:prstGeom prst="flowChartMagneticDisk">
            <a:avLst/>
          </a:prstGeom>
          <a:solidFill>
            <a:srgbClr val="047364"/>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FFFFFF"/>
                </a:solidFill>
                <a:latin typeface="+mj-lt"/>
                <a:ea typeface="Arial"/>
                <a:cs typeface="Arial"/>
                <a:sym typeface="Arial"/>
              </a:rPr>
              <a:t>Adaption</a:t>
            </a:r>
            <a:endParaRPr sz="2400" b="1" i="0" u="none" strike="noStrike" cap="none" dirty="0">
              <a:solidFill>
                <a:srgbClr val="FFFFFF"/>
              </a:solidFill>
              <a:latin typeface="+mj-lt"/>
              <a:ea typeface="Arial"/>
              <a:cs typeface="Arial"/>
              <a:sym typeface="Arial"/>
            </a:endParaRPr>
          </a:p>
        </p:txBody>
      </p:sp>
    </p:spTree>
    <p:extLst>
      <p:ext uri="{BB962C8B-B14F-4D97-AF65-F5344CB8AC3E}">
        <p14:creationId xmlns:p14="http://schemas.microsoft.com/office/powerpoint/2010/main" val="1350658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53D595-2F63-4359-B7CF-D76F70287196}"/>
              </a:ext>
            </a:extLst>
          </p:cNvPr>
          <p:cNvSpPr>
            <a:spLocks noGrp="1"/>
          </p:cNvSpPr>
          <p:nvPr>
            <p:ph type="title"/>
          </p:nvPr>
        </p:nvSpPr>
        <p:spPr>
          <a:xfrm>
            <a:off x="888873" y="2233702"/>
            <a:ext cx="10108800" cy="2653200"/>
          </a:xfrm>
        </p:spPr>
        <p:txBody>
          <a:bodyPr/>
          <a:lstStyle/>
          <a:p>
            <a:r>
              <a:rPr lang="en-US" dirty="0"/>
              <a:t>Was </a:t>
            </a:r>
            <a:r>
              <a:rPr lang="en-US" dirty="0" err="1"/>
              <a:t>versteht</a:t>
            </a:r>
            <a:r>
              <a:rPr lang="en-US" dirty="0"/>
              <a:t> </a:t>
            </a:r>
            <a:r>
              <a:rPr lang="en-US" dirty="0" err="1"/>
              <a:t>ihr</a:t>
            </a:r>
            <a:r>
              <a:rPr lang="en-US" dirty="0"/>
              <a:t> </a:t>
            </a:r>
            <a:r>
              <a:rPr lang="en-US" dirty="0" err="1"/>
              <a:t>unter</a:t>
            </a:r>
            <a:r>
              <a:rPr lang="en-US" dirty="0"/>
              <a:t> </a:t>
            </a:r>
            <a:r>
              <a:rPr lang="en-US" dirty="0" err="1"/>
              <a:t>diesen</a:t>
            </a:r>
            <a:r>
              <a:rPr lang="en-US" dirty="0"/>
              <a:t> </a:t>
            </a:r>
            <a:r>
              <a:rPr lang="en-US" dirty="0" err="1"/>
              <a:t>Begriffen</a:t>
            </a:r>
            <a:r>
              <a:rPr lang="en-US" dirty="0"/>
              <a:t>?</a:t>
            </a:r>
          </a:p>
        </p:txBody>
      </p:sp>
    </p:spTree>
    <p:extLst>
      <p:ext uri="{BB962C8B-B14F-4D97-AF65-F5344CB8AC3E}">
        <p14:creationId xmlns:p14="http://schemas.microsoft.com/office/powerpoint/2010/main" val="1125051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nsertedImage">
            <a:extLst>
              <a:ext uri="{FF2B5EF4-FFF2-40B4-BE49-F238E27FC236}">
                <a16:creationId xmlns:a16="http://schemas.microsoft.com/office/drawing/2014/main" id="{DB0C9BAB-1835-44CF-A79F-DF503BC782E2}"/>
              </a:ext>
            </a:extLst>
          </p:cNvPr>
          <p:cNvPicPr>
            <a:picLocks noGrp="1" noChangeAspect="1"/>
          </p:cNvPicPr>
          <p:nvPr>
            <p:ph type="pic" sz="quarter" idx="15"/>
          </p:nvPr>
        </p:nvPicPr>
        <p:blipFill>
          <a:blip r:embed="rId2"/>
          <a:srcRect l="2192" r="2192"/>
          <a:stretch>
            <a:fillRect/>
          </a:stretch>
        </p:blipFill>
        <p:spPr/>
      </p:pic>
      <p:sp>
        <p:nvSpPr>
          <p:cNvPr id="2" name="Inhaltsplatzhalter 1">
            <a:extLst>
              <a:ext uri="{FF2B5EF4-FFF2-40B4-BE49-F238E27FC236}">
                <a16:creationId xmlns:a16="http://schemas.microsoft.com/office/drawing/2014/main" id="{990282B3-E19B-43D7-820C-3BB02AE238EF}"/>
              </a:ext>
            </a:extLst>
          </p:cNvPr>
          <p:cNvSpPr>
            <a:spLocks noGrp="1"/>
          </p:cNvSpPr>
          <p:nvPr>
            <p:ph idx="1"/>
          </p:nvPr>
        </p:nvSpPr>
        <p:spPr/>
        <p:txBody>
          <a:bodyPr/>
          <a:lstStyle/>
          <a:p>
            <a:r>
              <a:rPr lang="en-US" dirty="0"/>
              <a:t>Global Learning Outcome</a:t>
            </a:r>
          </a:p>
          <a:p>
            <a:r>
              <a:rPr lang="en-US" dirty="0"/>
              <a:t>Daily Learning Outcome</a:t>
            </a:r>
          </a:p>
        </p:txBody>
      </p:sp>
      <p:sp>
        <p:nvSpPr>
          <p:cNvPr id="4" name="Foliennummernplatzhalter 3">
            <a:extLst>
              <a:ext uri="{FF2B5EF4-FFF2-40B4-BE49-F238E27FC236}">
                <a16:creationId xmlns:a16="http://schemas.microsoft.com/office/drawing/2014/main" id="{0FA9E158-3853-4B1C-A0CC-20CEAF73AC04}"/>
              </a:ext>
            </a:extLst>
          </p:cNvPr>
          <p:cNvSpPr>
            <a:spLocks noGrp="1"/>
          </p:cNvSpPr>
          <p:nvPr>
            <p:ph type="sldNum" sz="quarter" idx="12"/>
          </p:nvPr>
        </p:nvSpPr>
        <p:spPr/>
        <p:txBody>
          <a:bodyPr/>
          <a:lstStyle/>
          <a:p>
            <a:fld id="{248C2536-0979-4352-A1C4-768983101040}" type="slidenum">
              <a:rPr lang="en-US" smtClean="0"/>
              <a:t>2</a:t>
            </a:fld>
            <a:endParaRPr lang="en-US" dirty="0"/>
          </a:p>
        </p:txBody>
      </p:sp>
      <p:sp>
        <p:nvSpPr>
          <p:cNvPr id="6" name="Titel 5">
            <a:extLst>
              <a:ext uri="{FF2B5EF4-FFF2-40B4-BE49-F238E27FC236}">
                <a16:creationId xmlns:a16="http://schemas.microsoft.com/office/drawing/2014/main" id="{00329C49-B584-4638-98AF-A087DD380565}"/>
              </a:ext>
            </a:extLst>
          </p:cNvPr>
          <p:cNvSpPr>
            <a:spLocks noGrp="1"/>
          </p:cNvSpPr>
          <p:nvPr>
            <p:ph type="title"/>
          </p:nvPr>
        </p:nvSpPr>
        <p:spPr/>
        <p:txBody>
          <a:bodyPr/>
          <a:lstStyle/>
          <a:p>
            <a:r>
              <a:rPr lang="en-US" dirty="0"/>
              <a:t>Learning Outcomes</a:t>
            </a:r>
          </a:p>
        </p:txBody>
      </p:sp>
      <p:sp>
        <p:nvSpPr>
          <p:cNvPr id="3" name="Date Placeholder 2">
            <a:extLst>
              <a:ext uri="{FF2B5EF4-FFF2-40B4-BE49-F238E27FC236}">
                <a16:creationId xmlns:a16="http://schemas.microsoft.com/office/drawing/2014/main" id="{2EF76F0D-18E8-449B-9B8D-0844CC3068F1}"/>
              </a:ext>
            </a:extLst>
          </p:cNvPr>
          <p:cNvSpPr>
            <a:spLocks noGrp="1"/>
          </p:cNvSpPr>
          <p:nvPr>
            <p:ph type="dt" sz="half" idx="10"/>
          </p:nvPr>
        </p:nvSpPr>
        <p:spPr/>
        <p:txBody>
          <a:bodyPr/>
          <a:lstStyle/>
          <a:p>
            <a:fld id="{9BA49BA6-CC79-4CCC-9DDC-12D5ED4A1942}" type="datetime1">
              <a:rPr lang="de-DE" smtClean="0"/>
              <a:t>15.11.2019</a:t>
            </a:fld>
            <a:endParaRPr lang="en-US" dirty="0"/>
          </a:p>
        </p:txBody>
      </p:sp>
    </p:spTree>
    <p:extLst>
      <p:ext uri="{BB962C8B-B14F-4D97-AF65-F5344CB8AC3E}">
        <p14:creationId xmlns:p14="http://schemas.microsoft.com/office/powerpoint/2010/main" val="6674373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20</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3584928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6E28B8-CD19-4193-A680-0D2F104EB2F5}"/>
              </a:ext>
            </a:extLst>
          </p:cNvPr>
          <p:cNvSpPr>
            <a:spLocks noGrp="1"/>
          </p:cNvSpPr>
          <p:nvPr>
            <p:ph type="title"/>
          </p:nvPr>
        </p:nvSpPr>
        <p:spPr/>
        <p:txBody>
          <a:bodyPr/>
          <a:lstStyle/>
          <a:p>
            <a:r>
              <a:rPr lang="en-US" dirty="0" err="1"/>
              <a:t>Tische</a:t>
            </a:r>
            <a:r>
              <a:rPr lang="en-US" dirty="0"/>
              <a:t> </a:t>
            </a:r>
            <a:r>
              <a:rPr lang="en-US" dirty="0" err="1"/>
              <a:t>rücken</a:t>
            </a:r>
            <a:r>
              <a:rPr lang="en-US" dirty="0"/>
              <a:t>!</a:t>
            </a:r>
          </a:p>
        </p:txBody>
      </p:sp>
    </p:spTree>
    <p:extLst>
      <p:ext uri="{BB962C8B-B14F-4D97-AF65-F5344CB8AC3E}">
        <p14:creationId xmlns:p14="http://schemas.microsoft.com/office/powerpoint/2010/main" val="828986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3FEF69B0-8543-4074-A06C-4C975760D759}"/>
              </a:ext>
            </a:extLst>
          </p:cNvPr>
          <p:cNvSpPr>
            <a:spLocks noGrp="1"/>
          </p:cNvSpPr>
          <p:nvPr>
            <p:ph type="dt" sz="half" idx="10"/>
          </p:nvPr>
        </p:nvSpPr>
        <p:spPr/>
        <p:txBody>
          <a:bodyPr/>
          <a:lstStyle/>
          <a:p>
            <a:fld id="{7A212BE3-A6C8-4F7E-888F-BEB1747326D9}" type="datetime1">
              <a:rPr lang="de-DE" smtClean="0"/>
              <a:t>15.11.2019</a:t>
            </a:fld>
            <a:endParaRPr lang="de-DE"/>
          </a:p>
        </p:txBody>
      </p:sp>
      <p:sp>
        <p:nvSpPr>
          <p:cNvPr id="4" name="Slide Number Placeholder 3">
            <a:extLst>
              <a:ext uri="{FF2B5EF4-FFF2-40B4-BE49-F238E27FC236}">
                <a16:creationId xmlns:a16="http://schemas.microsoft.com/office/drawing/2014/main" id="{0B967690-BB54-43C1-AAE5-B0B0C38CA7AA}"/>
              </a:ext>
            </a:extLst>
          </p:cNvPr>
          <p:cNvSpPr>
            <a:spLocks noGrp="1"/>
          </p:cNvSpPr>
          <p:nvPr>
            <p:ph type="sldNum" sz="quarter" idx="12"/>
          </p:nvPr>
        </p:nvSpPr>
        <p:spPr/>
        <p:txBody>
          <a:bodyPr/>
          <a:lstStyle/>
          <a:p>
            <a:fld id="{424ABE73-7CBB-4C84-8119-49FA64EF6D4E}" type="slidenum">
              <a:rPr lang="de-DE" smtClean="0"/>
              <a:t>22</a:t>
            </a:fld>
            <a:endParaRPr lang="de-DE"/>
          </a:p>
        </p:txBody>
      </p:sp>
    </p:spTree>
    <p:extLst>
      <p:ext uri="{BB962C8B-B14F-4D97-AF65-F5344CB8AC3E}">
        <p14:creationId xmlns:p14="http://schemas.microsoft.com/office/powerpoint/2010/main" val="14556139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47910360-EBB6-4D4D-B8D7-5121472C7E43}"/>
              </a:ext>
            </a:extLst>
          </p:cNvPr>
          <p:cNvSpPr>
            <a:spLocks noGrp="1"/>
          </p:cNvSpPr>
          <p:nvPr>
            <p:ph idx="1"/>
          </p:nvPr>
        </p:nvSpPr>
        <p:spPr/>
        <p:txBody>
          <a:bodyPr/>
          <a:lstStyle/>
          <a:p>
            <a:r>
              <a:rPr lang="de-DE" dirty="0"/>
              <a:t>Wir bauen heute eine Stadt!</a:t>
            </a:r>
          </a:p>
          <a:p>
            <a:r>
              <a:rPr lang="de-DE" dirty="0"/>
              <a:t>Wir bauen diese Stadt mit Lego!</a:t>
            </a:r>
          </a:p>
          <a:p>
            <a:r>
              <a:rPr lang="de-DE" dirty="0"/>
              <a:t>Wir bauen diese Stadt mit Lego, um zu sehen, wie man mit Scrum ein komplexes Produkt schrittweise realisieren kann!</a:t>
            </a:r>
          </a:p>
          <a:p>
            <a:r>
              <a:rPr lang="de-DE" dirty="0"/>
              <a:t>Wir wollen eine MVP (Minimum Viable </a:t>
            </a:r>
            <a:r>
              <a:rPr lang="de-DE" dirty="0" err="1"/>
              <a:t>Product</a:t>
            </a:r>
            <a:r>
              <a:rPr lang="de-DE" dirty="0"/>
              <a:t>) Stadt!</a:t>
            </a:r>
            <a:endParaRPr lang="en-DE" dirty="0"/>
          </a:p>
          <a:p>
            <a:endParaRPr lang="en-US" dirty="0"/>
          </a:p>
        </p:txBody>
      </p:sp>
      <p:sp>
        <p:nvSpPr>
          <p:cNvPr id="3" name="Date Placeholder 2">
            <a:extLst>
              <a:ext uri="{FF2B5EF4-FFF2-40B4-BE49-F238E27FC236}">
                <a16:creationId xmlns:a16="http://schemas.microsoft.com/office/drawing/2014/main" id="{C331AFDC-A3EA-40EB-86C0-19FEFB88C79A}"/>
              </a:ext>
            </a:extLst>
          </p:cNvPr>
          <p:cNvSpPr>
            <a:spLocks noGrp="1"/>
          </p:cNvSpPr>
          <p:nvPr>
            <p:ph type="dt" sz="half" idx="10"/>
          </p:nvPr>
        </p:nvSpPr>
        <p:spPr/>
        <p:txBody>
          <a:bodyPr/>
          <a:lstStyle/>
          <a:p>
            <a:fld id="{534EBE57-1347-4D34-9595-4259B61A5088}" type="datetime1">
              <a:rPr lang="de-DE" smtClean="0"/>
              <a:t>15.11.2019</a:t>
            </a:fld>
            <a:endParaRPr lang="en-US" dirty="0"/>
          </a:p>
        </p:txBody>
      </p:sp>
      <p:sp>
        <p:nvSpPr>
          <p:cNvPr id="4" name="Foliennummernplatzhalter 3">
            <a:extLst>
              <a:ext uri="{FF2B5EF4-FFF2-40B4-BE49-F238E27FC236}">
                <a16:creationId xmlns:a16="http://schemas.microsoft.com/office/drawing/2014/main" id="{8A0BFDE2-1A68-49BD-850B-488B9CC8302D}"/>
              </a:ext>
            </a:extLst>
          </p:cNvPr>
          <p:cNvSpPr>
            <a:spLocks noGrp="1"/>
          </p:cNvSpPr>
          <p:nvPr>
            <p:ph type="sldNum" sz="quarter" idx="12"/>
          </p:nvPr>
        </p:nvSpPr>
        <p:spPr/>
        <p:txBody>
          <a:bodyPr/>
          <a:lstStyle/>
          <a:p>
            <a:fld id="{248C2536-0979-4352-A1C4-768983101040}" type="slidenum">
              <a:rPr lang="en-US" smtClean="0"/>
              <a:t>23</a:t>
            </a:fld>
            <a:endParaRPr lang="en-US" dirty="0"/>
          </a:p>
        </p:txBody>
      </p:sp>
      <p:pic>
        <p:nvPicPr>
          <p:cNvPr id="8" name="Bildplatzhalter 7">
            <a:extLst>
              <a:ext uri="{FF2B5EF4-FFF2-40B4-BE49-F238E27FC236}">
                <a16:creationId xmlns:a16="http://schemas.microsoft.com/office/drawing/2014/main" id="{4B2F760D-E557-4333-A023-73D891D07AE1}"/>
              </a:ext>
            </a:extLst>
          </p:cNvPr>
          <p:cNvPicPr>
            <a:picLocks noGrp="1" noChangeAspect="1"/>
          </p:cNvPicPr>
          <p:nvPr>
            <p:ph type="pic" sz="quarter" idx="15"/>
          </p:nvPr>
        </p:nvPicPr>
        <p:blipFill rotWithShape="1">
          <a:blip r:embed="rId2"/>
          <a:srcRect t="11" r="495" b="393"/>
          <a:stretch/>
        </p:blipFill>
        <p:spPr>
          <a:xfrm>
            <a:off x="6210000" y="1702579"/>
            <a:ext cx="5298059" cy="4259766"/>
          </a:xfrm>
        </p:spPr>
      </p:pic>
      <p:sp>
        <p:nvSpPr>
          <p:cNvPr id="6" name="Titel 5">
            <a:extLst>
              <a:ext uri="{FF2B5EF4-FFF2-40B4-BE49-F238E27FC236}">
                <a16:creationId xmlns:a16="http://schemas.microsoft.com/office/drawing/2014/main" id="{B2BCE713-DCC0-44EC-8DD8-A20E602D2C87}"/>
              </a:ext>
            </a:extLst>
          </p:cNvPr>
          <p:cNvSpPr>
            <a:spLocks noGrp="1"/>
          </p:cNvSpPr>
          <p:nvPr>
            <p:ph type="title"/>
          </p:nvPr>
        </p:nvSpPr>
        <p:spPr/>
        <p:txBody>
          <a:bodyPr/>
          <a:lstStyle/>
          <a:p>
            <a:r>
              <a:rPr lang="en-US" dirty="0"/>
              <a:t>LEGO-City</a:t>
            </a:r>
          </a:p>
        </p:txBody>
      </p:sp>
    </p:spTree>
    <p:extLst>
      <p:ext uri="{BB962C8B-B14F-4D97-AF65-F5344CB8AC3E}">
        <p14:creationId xmlns:p14="http://schemas.microsoft.com/office/powerpoint/2010/main" val="41607535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599D2F-8AA4-4349-A579-E28FD5046AC7}"/>
              </a:ext>
            </a:extLst>
          </p:cNvPr>
          <p:cNvSpPr>
            <a:spLocks noGrp="1"/>
          </p:cNvSpPr>
          <p:nvPr>
            <p:ph type="title"/>
          </p:nvPr>
        </p:nvSpPr>
        <p:spPr>
          <a:xfrm>
            <a:off x="888872" y="2233702"/>
            <a:ext cx="10108800" cy="2653200"/>
          </a:xfrm>
        </p:spPr>
        <p:txBody>
          <a:bodyPr/>
          <a:lstStyle/>
          <a:p>
            <a:r>
              <a:rPr lang="en-US" dirty="0"/>
              <a:t>Was </a:t>
            </a:r>
            <a:r>
              <a:rPr lang="en-US" dirty="0" err="1"/>
              <a:t>braucht</a:t>
            </a:r>
            <a:r>
              <a:rPr lang="en-US" dirty="0"/>
              <a:t> </a:t>
            </a:r>
            <a:r>
              <a:rPr lang="en-US" dirty="0" err="1"/>
              <a:t>eine</a:t>
            </a:r>
            <a:br>
              <a:rPr lang="en-US" dirty="0"/>
            </a:br>
            <a:r>
              <a:rPr lang="en-US" dirty="0"/>
              <a:t> MVP-Lego-Stadt?</a:t>
            </a:r>
          </a:p>
        </p:txBody>
      </p:sp>
    </p:spTree>
    <p:extLst>
      <p:ext uri="{BB962C8B-B14F-4D97-AF65-F5344CB8AC3E}">
        <p14:creationId xmlns:p14="http://schemas.microsoft.com/office/powerpoint/2010/main" val="2726122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90C8EAE-9BBF-4CAC-A1C6-00FCED901170}"/>
              </a:ext>
            </a:extLst>
          </p:cNvPr>
          <p:cNvSpPr>
            <a:spLocks noGrp="1"/>
          </p:cNvSpPr>
          <p:nvPr>
            <p:ph idx="1"/>
          </p:nvPr>
        </p:nvSpPr>
        <p:spPr/>
        <p:txBody>
          <a:bodyPr/>
          <a:lstStyle/>
          <a:p>
            <a:endParaRPr lang="en-US"/>
          </a:p>
        </p:txBody>
      </p:sp>
      <p:sp>
        <p:nvSpPr>
          <p:cNvPr id="2" name="Date Placeholder 1">
            <a:extLst>
              <a:ext uri="{FF2B5EF4-FFF2-40B4-BE49-F238E27FC236}">
                <a16:creationId xmlns:a16="http://schemas.microsoft.com/office/drawing/2014/main" id="{7C3C9C53-B5DD-4D14-91B8-0A5E72FA334F}"/>
              </a:ext>
            </a:extLst>
          </p:cNvPr>
          <p:cNvSpPr>
            <a:spLocks noGrp="1"/>
          </p:cNvSpPr>
          <p:nvPr>
            <p:ph type="dt" sz="half" idx="10"/>
          </p:nvPr>
        </p:nvSpPr>
        <p:spPr/>
        <p:txBody>
          <a:bodyPr/>
          <a:lstStyle/>
          <a:p>
            <a:fld id="{421AC68C-8461-4F85-BA47-B3D9675788F7}" type="datetime1">
              <a:rPr lang="de-DE" smtClean="0"/>
              <a:t>15.11.2019</a:t>
            </a:fld>
            <a:endParaRPr lang="de-DE"/>
          </a:p>
        </p:txBody>
      </p:sp>
      <p:sp>
        <p:nvSpPr>
          <p:cNvPr id="5" name="Slide Number Placeholder 4">
            <a:extLst>
              <a:ext uri="{FF2B5EF4-FFF2-40B4-BE49-F238E27FC236}">
                <a16:creationId xmlns:a16="http://schemas.microsoft.com/office/drawing/2014/main" id="{BBD05E4D-F215-4064-BB4F-CD21C4280827}"/>
              </a:ext>
            </a:extLst>
          </p:cNvPr>
          <p:cNvSpPr>
            <a:spLocks noGrp="1"/>
          </p:cNvSpPr>
          <p:nvPr>
            <p:ph type="sldNum" sz="quarter" idx="12"/>
          </p:nvPr>
        </p:nvSpPr>
        <p:spPr/>
        <p:txBody>
          <a:bodyPr/>
          <a:lstStyle/>
          <a:p>
            <a:fld id="{424ABE73-7CBB-4C84-8119-49FA64EF6D4E}" type="slidenum">
              <a:rPr lang="de-DE" smtClean="0"/>
              <a:t>25</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Rathaus</a:t>
            </a:r>
            <a:endParaRPr lang="en-DE" dirty="0"/>
          </a:p>
        </p:txBody>
      </p:sp>
      <p:pic>
        <p:nvPicPr>
          <p:cNvPr id="6" name="Grafik 5">
            <a:extLst>
              <a:ext uri="{FF2B5EF4-FFF2-40B4-BE49-F238E27FC236}">
                <a16:creationId xmlns:a16="http://schemas.microsoft.com/office/drawing/2014/main" id="{583B20BD-9DCF-4707-83D1-83DE4E72BE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1316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8DA279D-15AB-41B5-90DF-B1895DB27B5A}"/>
              </a:ext>
            </a:extLst>
          </p:cNvPr>
          <p:cNvSpPr>
            <a:spLocks noGrp="1"/>
          </p:cNvSpPr>
          <p:nvPr>
            <p:ph idx="1"/>
          </p:nvPr>
        </p:nvSpPr>
        <p:spPr/>
        <p:txBody>
          <a:bodyPr/>
          <a:lstStyle/>
          <a:p>
            <a:endParaRPr lang="en-US"/>
          </a:p>
        </p:txBody>
      </p:sp>
      <p:sp>
        <p:nvSpPr>
          <p:cNvPr id="5" name="Date Placeholder 4">
            <a:extLst>
              <a:ext uri="{FF2B5EF4-FFF2-40B4-BE49-F238E27FC236}">
                <a16:creationId xmlns:a16="http://schemas.microsoft.com/office/drawing/2014/main" id="{6C20DB69-C51E-4332-9816-9DD6606C7CCD}"/>
              </a:ext>
            </a:extLst>
          </p:cNvPr>
          <p:cNvSpPr>
            <a:spLocks noGrp="1"/>
          </p:cNvSpPr>
          <p:nvPr>
            <p:ph type="dt" sz="half" idx="10"/>
          </p:nvPr>
        </p:nvSpPr>
        <p:spPr/>
        <p:txBody>
          <a:bodyPr/>
          <a:lstStyle/>
          <a:p>
            <a:fld id="{81B9A9E8-8841-4205-9B10-BEB76DE05734}" type="datetime1">
              <a:rPr lang="de-DE" smtClean="0"/>
              <a:t>15.11.2019</a:t>
            </a:fld>
            <a:endParaRPr lang="de-DE"/>
          </a:p>
        </p:txBody>
      </p:sp>
      <p:sp>
        <p:nvSpPr>
          <p:cNvPr id="6" name="Slide Number Placeholder 5">
            <a:extLst>
              <a:ext uri="{FF2B5EF4-FFF2-40B4-BE49-F238E27FC236}">
                <a16:creationId xmlns:a16="http://schemas.microsoft.com/office/drawing/2014/main" id="{E7CBACEF-E11A-4CD2-A26F-562BAF0C4A26}"/>
              </a:ext>
            </a:extLst>
          </p:cNvPr>
          <p:cNvSpPr>
            <a:spLocks noGrp="1"/>
          </p:cNvSpPr>
          <p:nvPr>
            <p:ph type="sldNum" sz="quarter" idx="12"/>
          </p:nvPr>
        </p:nvSpPr>
        <p:spPr/>
        <p:txBody>
          <a:bodyPr/>
          <a:lstStyle/>
          <a:p>
            <a:fld id="{424ABE73-7CBB-4C84-8119-49FA64EF6D4E}" type="slidenum">
              <a:rPr lang="de-DE" smtClean="0"/>
              <a:t>26</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Feuerwehr</a:t>
            </a:r>
            <a:endParaRPr lang="en-DE" dirty="0"/>
          </a:p>
        </p:txBody>
      </p:sp>
      <p:pic>
        <p:nvPicPr>
          <p:cNvPr id="2" name="Grafik 1">
            <a:extLst>
              <a:ext uri="{FF2B5EF4-FFF2-40B4-BE49-F238E27FC236}">
                <a16:creationId xmlns:a16="http://schemas.microsoft.com/office/drawing/2014/main" id="{12FC6583-4B76-491D-8A69-16AB64FD777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647139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7BCC4E41-5403-4913-B9FE-9C72B62C7E37}"/>
              </a:ext>
            </a:extLst>
          </p:cNvPr>
          <p:cNvSpPr>
            <a:spLocks noGrp="1"/>
          </p:cNvSpPr>
          <p:nvPr>
            <p:ph idx="1"/>
          </p:nvPr>
        </p:nvSpPr>
        <p:spPr/>
        <p:txBody>
          <a:bodyPr/>
          <a:lstStyle/>
          <a:p>
            <a:endParaRPr lang="en-US"/>
          </a:p>
        </p:txBody>
      </p:sp>
      <p:sp>
        <p:nvSpPr>
          <p:cNvPr id="2" name="Date Placeholder 1">
            <a:extLst>
              <a:ext uri="{FF2B5EF4-FFF2-40B4-BE49-F238E27FC236}">
                <a16:creationId xmlns:a16="http://schemas.microsoft.com/office/drawing/2014/main" id="{6BC0B344-ACE0-49C2-99BF-C701CEC2532E}"/>
              </a:ext>
            </a:extLst>
          </p:cNvPr>
          <p:cNvSpPr>
            <a:spLocks noGrp="1"/>
          </p:cNvSpPr>
          <p:nvPr>
            <p:ph type="dt" sz="half" idx="10"/>
          </p:nvPr>
        </p:nvSpPr>
        <p:spPr/>
        <p:txBody>
          <a:bodyPr/>
          <a:lstStyle/>
          <a:p>
            <a:fld id="{C491C514-8CA0-4683-9E92-46BDF893EC8C}" type="datetime1">
              <a:rPr lang="de-DE" smtClean="0"/>
              <a:t>15.11.2019</a:t>
            </a:fld>
            <a:endParaRPr lang="de-DE"/>
          </a:p>
        </p:txBody>
      </p:sp>
      <p:sp>
        <p:nvSpPr>
          <p:cNvPr id="6" name="Slide Number Placeholder 5">
            <a:extLst>
              <a:ext uri="{FF2B5EF4-FFF2-40B4-BE49-F238E27FC236}">
                <a16:creationId xmlns:a16="http://schemas.microsoft.com/office/drawing/2014/main" id="{A551D6CE-6638-4D50-926E-1FD366950182}"/>
              </a:ext>
            </a:extLst>
          </p:cNvPr>
          <p:cNvSpPr>
            <a:spLocks noGrp="1"/>
          </p:cNvSpPr>
          <p:nvPr>
            <p:ph type="sldNum" sz="quarter" idx="12"/>
          </p:nvPr>
        </p:nvSpPr>
        <p:spPr/>
        <p:txBody>
          <a:bodyPr/>
          <a:lstStyle/>
          <a:p>
            <a:fld id="{424ABE73-7CBB-4C84-8119-49FA64EF6D4E}" type="slidenum">
              <a:rPr lang="de-DE" smtClean="0"/>
              <a:t>27</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Krankenhaus</a:t>
            </a:r>
            <a:endParaRPr lang="en-DE" dirty="0"/>
          </a:p>
        </p:txBody>
      </p:sp>
      <p:pic>
        <p:nvPicPr>
          <p:cNvPr id="5" name="Grafik 4">
            <a:extLst>
              <a:ext uri="{FF2B5EF4-FFF2-40B4-BE49-F238E27FC236}">
                <a16:creationId xmlns:a16="http://schemas.microsoft.com/office/drawing/2014/main" id="{53C25A3A-0043-4728-A948-144D7E2ED78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0114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76304E55-B2CB-46F6-BD52-7312090D1B2D}"/>
              </a:ext>
            </a:extLst>
          </p:cNvPr>
          <p:cNvSpPr>
            <a:spLocks noGrp="1"/>
          </p:cNvSpPr>
          <p:nvPr>
            <p:ph idx="1"/>
          </p:nvPr>
        </p:nvSpPr>
        <p:spPr/>
        <p:txBody>
          <a:bodyPr/>
          <a:lstStyle/>
          <a:p>
            <a:endParaRPr lang="en-US"/>
          </a:p>
        </p:txBody>
      </p:sp>
      <p:sp>
        <p:nvSpPr>
          <p:cNvPr id="2" name="Date Placeholder 1">
            <a:extLst>
              <a:ext uri="{FF2B5EF4-FFF2-40B4-BE49-F238E27FC236}">
                <a16:creationId xmlns:a16="http://schemas.microsoft.com/office/drawing/2014/main" id="{3DB1E48F-5D3E-4C73-AFB4-1FD532396BF3}"/>
              </a:ext>
            </a:extLst>
          </p:cNvPr>
          <p:cNvSpPr>
            <a:spLocks noGrp="1"/>
          </p:cNvSpPr>
          <p:nvPr>
            <p:ph type="dt" sz="half" idx="10"/>
          </p:nvPr>
        </p:nvSpPr>
        <p:spPr/>
        <p:txBody>
          <a:bodyPr/>
          <a:lstStyle/>
          <a:p>
            <a:fld id="{B7403A6B-BFF2-49EC-A069-481129227010}" type="datetime1">
              <a:rPr lang="de-DE" smtClean="0"/>
              <a:t>15.11.2019</a:t>
            </a:fld>
            <a:endParaRPr lang="de-DE"/>
          </a:p>
        </p:txBody>
      </p:sp>
      <p:sp>
        <p:nvSpPr>
          <p:cNvPr id="5" name="Slide Number Placeholder 4">
            <a:extLst>
              <a:ext uri="{FF2B5EF4-FFF2-40B4-BE49-F238E27FC236}">
                <a16:creationId xmlns:a16="http://schemas.microsoft.com/office/drawing/2014/main" id="{47008E16-C8EF-4DE1-96C3-5F6B66693666}"/>
              </a:ext>
            </a:extLst>
          </p:cNvPr>
          <p:cNvSpPr>
            <a:spLocks noGrp="1"/>
          </p:cNvSpPr>
          <p:nvPr>
            <p:ph type="sldNum" sz="quarter" idx="12"/>
          </p:nvPr>
        </p:nvSpPr>
        <p:spPr/>
        <p:txBody>
          <a:bodyPr/>
          <a:lstStyle/>
          <a:p>
            <a:fld id="{424ABE73-7CBB-4C84-8119-49FA64EF6D4E}" type="slidenum">
              <a:rPr lang="de-DE" smtClean="0"/>
              <a:t>28</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Wohnhaus</a:t>
            </a:r>
            <a:endParaRPr lang="en-DE" dirty="0"/>
          </a:p>
        </p:txBody>
      </p:sp>
      <p:pic>
        <p:nvPicPr>
          <p:cNvPr id="6" name="Grafik 5">
            <a:extLst>
              <a:ext uri="{FF2B5EF4-FFF2-40B4-BE49-F238E27FC236}">
                <a16:creationId xmlns:a16="http://schemas.microsoft.com/office/drawing/2014/main" id="{192346D7-CA59-4B79-B762-E9ADEA2E19F3}"/>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18229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B46D69F-175A-44AB-A5CF-93C9489448E1}"/>
              </a:ext>
            </a:extLst>
          </p:cNvPr>
          <p:cNvSpPr>
            <a:spLocks noGrp="1"/>
          </p:cNvSpPr>
          <p:nvPr>
            <p:ph idx="1"/>
          </p:nvPr>
        </p:nvSpPr>
        <p:spPr/>
        <p:txBody>
          <a:bodyPr/>
          <a:lstStyle/>
          <a:p>
            <a:endParaRPr lang="en-US"/>
          </a:p>
        </p:txBody>
      </p:sp>
      <p:sp>
        <p:nvSpPr>
          <p:cNvPr id="5" name="Date Placeholder 4">
            <a:extLst>
              <a:ext uri="{FF2B5EF4-FFF2-40B4-BE49-F238E27FC236}">
                <a16:creationId xmlns:a16="http://schemas.microsoft.com/office/drawing/2014/main" id="{2FABCDEF-DA91-4D3E-AFF1-8318C5FF89C3}"/>
              </a:ext>
            </a:extLst>
          </p:cNvPr>
          <p:cNvSpPr>
            <a:spLocks noGrp="1"/>
          </p:cNvSpPr>
          <p:nvPr>
            <p:ph type="dt" sz="half" idx="10"/>
          </p:nvPr>
        </p:nvSpPr>
        <p:spPr/>
        <p:txBody>
          <a:bodyPr/>
          <a:lstStyle/>
          <a:p>
            <a:fld id="{BC805139-DDF7-4794-B121-D24E2CCCC8AB}" type="datetime1">
              <a:rPr lang="de-DE" smtClean="0"/>
              <a:t>15.11.2019</a:t>
            </a:fld>
            <a:endParaRPr lang="de-DE"/>
          </a:p>
        </p:txBody>
      </p:sp>
      <p:sp>
        <p:nvSpPr>
          <p:cNvPr id="6" name="Slide Number Placeholder 5">
            <a:extLst>
              <a:ext uri="{FF2B5EF4-FFF2-40B4-BE49-F238E27FC236}">
                <a16:creationId xmlns:a16="http://schemas.microsoft.com/office/drawing/2014/main" id="{94D7E10C-13B9-461E-A047-C959FBC54CF5}"/>
              </a:ext>
            </a:extLst>
          </p:cNvPr>
          <p:cNvSpPr>
            <a:spLocks noGrp="1"/>
          </p:cNvSpPr>
          <p:nvPr>
            <p:ph type="sldNum" sz="quarter" idx="12"/>
          </p:nvPr>
        </p:nvSpPr>
        <p:spPr/>
        <p:txBody>
          <a:bodyPr/>
          <a:lstStyle/>
          <a:p>
            <a:fld id="{424ABE73-7CBB-4C84-8119-49FA64EF6D4E}" type="slidenum">
              <a:rPr lang="de-DE" smtClean="0"/>
              <a:t>29</a:t>
            </a:fld>
            <a:endParaRPr lang="de-DE"/>
          </a:p>
        </p:txBody>
      </p:sp>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Einkaufsmöglichkeit</a:t>
            </a:r>
            <a:endParaRPr lang="en-DE" dirty="0"/>
          </a:p>
        </p:txBody>
      </p:sp>
      <p:pic>
        <p:nvPicPr>
          <p:cNvPr id="2" name="Grafik 1">
            <a:extLst>
              <a:ext uri="{FF2B5EF4-FFF2-40B4-BE49-F238E27FC236}">
                <a16:creationId xmlns:a16="http://schemas.microsoft.com/office/drawing/2014/main" id="{DB767220-7143-4D16-A668-2E123E5CBFD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530744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nsertedImage">
            <a:extLst>
              <a:ext uri="{FF2B5EF4-FFF2-40B4-BE49-F238E27FC236}">
                <a16:creationId xmlns:a16="http://schemas.microsoft.com/office/drawing/2014/main" id="{9BF9B723-5455-4ACC-99C0-FADF1BE5E07C}"/>
              </a:ext>
            </a:extLst>
          </p:cNvPr>
          <p:cNvPicPr>
            <a:picLocks noGrp="1"/>
          </p:cNvPicPr>
          <p:nvPr>
            <p:ph type="pic" sz="quarter" idx="15"/>
          </p:nvPr>
        </p:nvPicPr>
        <p:blipFill>
          <a:blip r:embed="rId2"/>
          <a:srcRect l="12" r="12"/>
          <a:stretch>
            <a:fillRect/>
          </a:stretch>
        </p:blipFill>
        <p:spPr/>
      </p:pic>
      <p:sp>
        <p:nvSpPr>
          <p:cNvPr id="6" name="Titel 5">
            <a:extLst>
              <a:ext uri="{FF2B5EF4-FFF2-40B4-BE49-F238E27FC236}">
                <a16:creationId xmlns:a16="http://schemas.microsoft.com/office/drawing/2014/main" id="{FDCE7A98-2009-410C-AE4B-088C231DF2C5}"/>
              </a:ext>
            </a:extLst>
          </p:cNvPr>
          <p:cNvSpPr>
            <a:spLocks noGrp="1"/>
          </p:cNvSpPr>
          <p:nvPr>
            <p:ph type="title"/>
          </p:nvPr>
        </p:nvSpPr>
        <p:spPr/>
        <p:txBody>
          <a:bodyPr/>
          <a:lstStyle/>
          <a:p>
            <a:pPr marL="0" indent="0"/>
            <a:br>
              <a:rPr lang="en-US" dirty="0"/>
            </a:br>
            <a:endParaRPr lang="en-US" dirty="0"/>
          </a:p>
        </p:txBody>
      </p:sp>
      <p:sp>
        <p:nvSpPr>
          <p:cNvPr id="9" name="Titel 2">
            <a:extLst>
              <a:ext uri="{FF2B5EF4-FFF2-40B4-BE49-F238E27FC236}">
                <a16:creationId xmlns:a16="http://schemas.microsoft.com/office/drawing/2014/main" id="{69E0A4AA-3C5E-404E-BFCC-2A9223C329A9}"/>
              </a:ext>
            </a:extLst>
          </p:cNvPr>
          <p:cNvSpPr txBox="1">
            <a:spLocks/>
          </p:cNvSpPr>
          <p:nvPr/>
        </p:nvSpPr>
        <p:spPr>
          <a:xfrm>
            <a:off x="831850" y="4690753"/>
            <a:ext cx="10515600" cy="2167247"/>
          </a:xfrm>
          <a:prstGeom prst="rect">
            <a:avLst/>
          </a:prstGeom>
        </p:spPr>
        <p:txBody>
          <a:bodyPr vert="horz" lIns="0" tIns="0" rIns="0" bIns="36000" rtlCol="0" anchor="ctr" anchorCtr="0">
            <a:noAutofit/>
          </a:bodyPr>
          <a:lstStyle>
            <a:lvl1pPr algn="l" defTabSz="914400" rtl="0" eaLnBrk="1" latinLnBrk="0" hangingPunct="1">
              <a:lnSpc>
                <a:spcPct val="90000"/>
              </a:lnSpc>
              <a:spcBef>
                <a:spcPct val="0"/>
              </a:spcBef>
              <a:buNone/>
              <a:defRPr sz="2400" kern="1200">
                <a:solidFill>
                  <a:schemeClr val="bg1"/>
                </a:solidFill>
                <a:latin typeface="+mj-lt"/>
                <a:ea typeface="+mj-ea"/>
                <a:cs typeface="+mj-cs"/>
              </a:defRPr>
            </a:lvl1pPr>
          </a:lstStyle>
          <a:p>
            <a:r>
              <a:rPr lang="de-DE" sz="3600" dirty="0">
                <a:latin typeface="Awesome Semibold" panose="00000500000000000000" pitchFamily="50" charset="0"/>
              </a:rPr>
              <a:t>Mit Hilfe der </a:t>
            </a:r>
            <a:r>
              <a:rPr lang="de-DE" sz="3600" b="1" dirty="0">
                <a:latin typeface="Awesome Semibold" panose="00000500000000000000" pitchFamily="50" charset="0"/>
              </a:rPr>
              <a:t>agilen Methode Scrum </a:t>
            </a:r>
            <a:r>
              <a:rPr lang="de-DE" sz="3600" dirty="0">
                <a:latin typeface="Awesome Semibold" panose="00000500000000000000" pitchFamily="50" charset="0"/>
              </a:rPr>
              <a:t>kann ich im </a:t>
            </a:r>
            <a:r>
              <a:rPr lang="de-DE" sz="3600" b="1" dirty="0">
                <a:latin typeface="Awesome Semibold" panose="00000500000000000000" pitchFamily="50" charset="0"/>
              </a:rPr>
              <a:t>Team</a:t>
            </a:r>
            <a:r>
              <a:rPr lang="de-DE" sz="3600" dirty="0">
                <a:latin typeface="Awesome Semibold" panose="00000500000000000000" pitchFamily="50" charset="0"/>
              </a:rPr>
              <a:t> </a:t>
            </a:r>
            <a:r>
              <a:rPr lang="de-DE" sz="3600" b="1" dirty="0">
                <a:latin typeface="Awesome Semibold" panose="00000500000000000000" pitchFamily="50" charset="0"/>
              </a:rPr>
              <a:t>arbeiten</a:t>
            </a:r>
            <a:r>
              <a:rPr lang="de-DE" sz="3600" dirty="0">
                <a:latin typeface="Awesome Semibold" panose="00000500000000000000" pitchFamily="50" charset="0"/>
              </a:rPr>
              <a:t>.</a:t>
            </a:r>
          </a:p>
        </p:txBody>
      </p:sp>
    </p:spTree>
    <p:extLst>
      <p:ext uri="{BB962C8B-B14F-4D97-AF65-F5344CB8AC3E}">
        <p14:creationId xmlns:p14="http://schemas.microsoft.com/office/powerpoint/2010/main" val="21134181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F8D3BDFB-C6E1-428A-9B9B-CD75A23DD871}"/>
              </a:ext>
            </a:extLst>
          </p:cNvPr>
          <p:cNvSpPr>
            <a:spLocks noGrp="1"/>
          </p:cNvSpPr>
          <p:nvPr>
            <p:ph idx="1"/>
          </p:nvPr>
        </p:nvSpPr>
        <p:spPr/>
        <p:txBody>
          <a:bodyPr/>
          <a:lstStyle/>
          <a:p>
            <a:r>
              <a:rPr lang="de-DE" dirty="0"/>
              <a:t>Kirche</a:t>
            </a:r>
          </a:p>
          <a:p>
            <a:pPr lvl="1"/>
            <a:r>
              <a:rPr lang="en-US" sz="1800" dirty="0">
                <a:hlinkClick r:id="rId2"/>
              </a:rPr>
              <a:t>https://www.mecabricks.com/en/models/qJk2EoBZv9A</a:t>
            </a:r>
            <a:endParaRPr lang="en-US" sz="1800" dirty="0"/>
          </a:p>
          <a:p>
            <a:pPr lvl="1"/>
            <a:r>
              <a:rPr lang="en-US" sz="1800" dirty="0">
                <a:hlinkClick r:id="rId3"/>
              </a:rPr>
              <a:t>https://www.mecabricks.com/en/models/eDa5zlL42zg</a:t>
            </a:r>
            <a:endParaRPr lang="en-US" sz="1800" dirty="0"/>
          </a:p>
          <a:p>
            <a:r>
              <a:rPr lang="en-US" dirty="0"/>
              <a:t>Schule</a:t>
            </a:r>
          </a:p>
          <a:p>
            <a:pPr lvl="1"/>
            <a:r>
              <a:rPr lang="en-US" sz="1800" dirty="0">
                <a:hlinkClick r:id="rId4"/>
              </a:rPr>
              <a:t>https://www.mecabricks.com/en/models/Geje6xPlvKX</a:t>
            </a:r>
            <a:endParaRPr lang="en-US" sz="1800" dirty="0"/>
          </a:p>
          <a:p>
            <a:pPr lvl="1"/>
            <a:r>
              <a:rPr lang="en-US" sz="1800" dirty="0">
                <a:hlinkClick r:id="rId5"/>
              </a:rPr>
              <a:t>https://www.mecabricks.com/en/models/3X8jOmRLaYJ</a:t>
            </a:r>
            <a:endParaRPr lang="en-US" sz="1800" dirty="0"/>
          </a:p>
          <a:p>
            <a:endParaRPr lang="en-US" dirty="0"/>
          </a:p>
        </p:txBody>
      </p:sp>
      <p:sp>
        <p:nvSpPr>
          <p:cNvPr id="3" name="Date Placeholder 2">
            <a:extLst>
              <a:ext uri="{FF2B5EF4-FFF2-40B4-BE49-F238E27FC236}">
                <a16:creationId xmlns:a16="http://schemas.microsoft.com/office/drawing/2014/main" id="{7D456C93-D0D8-495C-A6B5-E86B9326356B}"/>
              </a:ext>
            </a:extLst>
          </p:cNvPr>
          <p:cNvSpPr>
            <a:spLocks noGrp="1"/>
          </p:cNvSpPr>
          <p:nvPr>
            <p:ph type="dt" sz="half" idx="10"/>
          </p:nvPr>
        </p:nvSpPr>
        <p:spPr/>
        <p:txBody>
          <a:bodyPr/>
          <a:lstStyle/>
          <a:p>
            <a:fld id="{0E0C47E7-3C35-4778-83EB-ABAD578709EE}" type="datetime1">
              <a:rPr lang="de-DE" smtClean="0"/>
              <a:t>15.11.2019</a:t>
            </a:fld>
            <a:endParaRPr lang="en-US" dirty="0"/>
          </a:p>
        </p:txBody>
      </p:sp>
      <p:sp>
        <p:nvSpPr>
          <p:cNvPr id="4" name="Foliennummernplatzhalter 3">
            <a:extLst>
              <a:ext uri="{FF2B5EF4-FFF2-40B4-BE49-F238E27FC236}">
                <a16:creationId xmlns:a16="http://schemas.microsoft.com/office/drawing/2014/main" id="{C2A30939-F6C6-4D6B-A63F-C1D16FA6481D}"/>
              </a:ext>
            </a:extLst>
          </p:cNvPr>
          <p:cNvSpPr>
            <a:spLocks noGrp="1"/>
          </p:cNvSpPr>
          <p:nvPr>
            <p:ph type="sldNum" sz="quarter" idx="12"/>
          </p:nvPr>
        </p:nvSpPr>
        <p:spPr/>
        <p:txBody>
          <a:bodyPr/>
          <a:lstStyle/>
          <a:p>
            <a:fld id="{248C2536-0979-4352-A1C4-768983101040}" type="slidenum">
              <a:rPr lang="en-US" smtClean="0"/>
              <a:t>30</a:t>
            </a:fld>
            <a:endParaRPr lang="en-US" dirty="0"/>
          </a:p>
        </p:txBody>
      </p:sp>
      <p:sp>
        <p:nvSpPr>
          <p:cNvPr id="6" name="Titel 5">
            <a:extLst>
              <a:ext uri="{FF2B5EF4-FFF2-40B4-BE49-F238E27FC236}">
                <a16:creationId xmlns:a16="http://schemas.microsoft.com/office/drawing/2014/main" id="{D4C40FA0-FDD8-4D70-A283-489538B94C01}"/>
              </a:ext>
            </a:extLst>
          </p:cNvPr>
          <p:cNvSpPr>
            <a:spLocks noGrp="1"/>
          </p:cNvSpPr>
          <p:nvPr>
            <p:ph type="title"/>
          </p:nvPr>
        </p:nvSpPr>
        <p:spPr/>
        <p:txBody>
          <a:bodyPr/>
          <a:lstStyle/>
          <a:p>
            <a:r>
              <a:rPr lang="en-US" dirty="0"/>
              <a:t>LEGO-City: und </a:t>
            </a:r>
            <a:r>
              <a:rPr lang="en-US" dirty="0" err="1"/>
              <a:t>noch</a:t>
            </a:r>
            <a:r>
              <a:rPr lang="en-US" dirty="0"/>
              <a:t> </a:t>
            </a:r>
            <a:r>
              <a:rPr lang="en-US" dirty="0" err="1"/>
              <a:t>Weiteres</a:t>
            </a:r>
            <a:endParaRPr lang="en-US" dirty="0"/>
          </a:p>
        </p:txBody>
      </p:sp>
      <p:pic>
        <p:nvPicPr>
          <p:cNvPr id="9" name="Bildplatzhalter 7">
            <a:extLst>
              <a:ext uri="{FF2B5EF4-FFF2-40B4-BE49-F238E27FC236}">
                <a16:creationId xmlns:a16="http://schemas.microsoft.com/office/drawing/2014/main" id="{8FE04CA9-52C0-49CB-9B94-4A13F44FD292}"/>
              </a:ext>
            </a:extLst>
          </p:cNvPr>
          <p:cNvPicPr>
            <a:picLocks noGrp="1" noChangeAspect="1"/>
          </p:cNvPicPr>
          <p:nvPr>
            <p:ph type="pic" sz="quarter" idx="15"/>
          </p:nvPr>
        </p:nvPicPr>
        <p:blipFill rotWithShape="1">
          <a:blip r:embed="rId6"/>
          <a:srcRect t="11" r="495" b="393"/>
          <a:stretch/>
        </p:blipFill>
        <p:spPr>
          <a:xfrm>
            <a:off x="6210000" y="1702579"/>
            <a:ext cx="5298059" cy="4259766"/>
          </a:xfrm>
        </p:spPr>
      </p:pic>
    </p:spTree>
    <p:extLst>
      <p:ext uri="{BB962C8B-B14F-4D97-AF65-F5344CB8AC3E}">
        <p14:creationId xmlns:p14="http://schemas.microsoft.com/office/powerpoint/2010/main" val="17894796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0FF490-5002-4AA0-B31C-B942F26A7F98}"/>
              </a:ext>
            </a:extLst>
          </p:cNvPr>
          <p:cNvSpPr>
            <a:spLocks noGrp="1"/>
          </p:cNvSpPr>
          <p:nvPr>
            <p:ph type="title"/>
          </p:nvPr>
        </p:nvSpPr>
        <p:spPr/>
        <p:txBody>
          <a:bodyPr/>
          <a:lstStyle/>
          <a:p>
            <a:r>
              <a:rPr lang="en-US" dirty="0"/>
              <a:t>Sprint 3</a:t>
            </a:r>
          </a:p>
        </p:txBody>
      </p:sp>
    </p:spTree>
    <p:extLst>
      <p:ext uri="{BB962C8B-B14F-4D97-AF65-F5344CB8AC3E}">
        <p14:creationId xmlns:p14="http://schemas.microsoft.com/office/powerpoint/2010/main" val="11199630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Wir haben gelernt, dass das Scrum-Framework die Zusammenarbeit fördern soll!</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die Scrum-Rollen an!</a:t>
            </a:r>
          </a:p>
          <a:p>
            <a:pPr marL="228600" indent="-228600">
              <a:lnSpc>
                <a:spcPct val="100000"/>
              </a:lnSpc>
              <a:spcBef>
                <a:spcPts val="1000"/>
              </a:spcBef>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Haben wir noch Flipchart, Post-</a:t>
            </a:r>
            <a:r>
              <a:rPr lang="de-DE" dirty="0" err="1">
                <a:solidFill>
                  <a:schemeClr val="tx1"/>
                </a:solidFill>
              </a:rPr>
              <a:t>It</a:t>
            </a:r>
            <a:r>
              <a:rPr lang="de-DE" dirty="0">
                <a:solidFill>
                  <a:schemeClr val="tx1"/>
                </a:solidFill>
              </a:rPr>
              <a:t> und Stifte übrig?</a:t>
            </a:r>
            <a:endParaRPr lang="en-US" sz="1200" dirty="0"/>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32</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Standup</a:t>
            </a:r>
          </a:p>
        </p:txBody>
      </p:sp>
    </p:spTree>
    <p:extLst>
      <p:ext uri="{BB962C8B-B14F-4D97-AF65-F5344CB8AC3E}">
        <p14:creationId xmlns:p14="http://schemas.microsoft.com/office/powerpoint/2010/main" val="29098709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nsertedImage">
            <a:extLst>
              <a:ext uri="{FF2B5EF4-FFF2-40B4-BE49-F238E27FC236}">
                <a16:creationId xmlns:a16="http://schemas.microsoft.com/office/drawing/2014/main" id="{4CC3D73F-0CF4-4EF2-ADAD-4E6DBD3D5103}"/>
              </a:ext>
            </a:extLst>
          </p:cNvPr>
          <p:cNvPicPr>
            <a:picLocks noGrp="1" noChangeAspect="1"/>
          </p:cNvPicPr>
          <p:nvPr>
            <p:ph type="pic" sz="quarter" idx="15"/>
          </p:nvPr>
        </p:nvPicPr>
        <p:blipFill>
          <a:blip r:embed="rId2"/>
          <a:srcRect t="4680" b="4680"/>
          <a:stretch>
            <a:fillRect/>
          </a:stretch>
        </p:blipFill>
        <p:spPr/>
      </p:pic>
      <p:sp>
        <p:nvSpPr>
          <p:cNvPr id="2" name="Inhaltsplatzhalter 1">
            <a:extLst>
              <a:ext uri="{FF2B5EF4-FFF2-40B4-BE49-F238E27FC236}">
                <a16:creationId xmlns:a16="http://schemas.microsoft.com/office/drawing/2014/main" id="{FB2D284E-4739-4194-B7F0-F581B1ECE61D}"/>
              </a:ext>
            </a:extLst>
          </p:cNvPr>
          <p:cNvSpPr>
            <a:spLocks noGrp="1"/>
          </p:cNvSpPr>
          <p:nvPr>
            <p:ph idx="1"/>
          </p:nvPr>
        </p:nvSpPr>
        <p:spPr/>
        <p:txBody>
          <a:bodyPr/>
          <a:lstStyle/>
          <a:p>
            <a:r>
              <a:rPr lang="de-DE" dirty="0"/>
              <a:t>Scrum Team</a:t>
            </a:r>
          </a:p>
          <a:p>
            <a:r>
              <a:rPr lang="de-DE" dirty="0"/>
              <a:t>Entwicklungs-Team</a:t>
            </a:r>
          </a:p>
          <a:p>
            <a:r>
              <a:rPr lang="de-DE" dirty="0"/>
              <a:t>Scrum Master</a:t>
            </a:r>
          </a:p>
          <a:p>
            <a:r>
              <a:rPr lang="de-DE" dirty="0" err="1"/>
              <a:t>Product</a:t>
            </a:r>
            <a:r>
              <a:rPr lang="de-DE" dirty="0"/>
              <a:t> </a:t>
            </a:r>
            <a:r>
              <a:rPr lang="de-DE" dirty="0" err="1"/>
              <a:t>Owner</a:t>
            </a:r>
            <a:endParaRPr lang="de-DE" dirty="0"/>
          </a:p>
          <a:p>
            <a:r>
              <a:rPr lang="de-DE" dirty="0"/>
              <a:t>Entwickler</a:t>
            </a:r>
          </a:p>
          <a:p>
            <a:r>
              <a:rPr lang="de-DE" dirty="0"/>
              <a:t>Business </a:t>
            </a:r>
            <a:r>
              <a:rPr lang="de-DE" dirty="0" err="1"/>
              <a:t>Owner</a:t>
            </a:r>
            <a:endParaRPr lang="de-DE" dirty="0"/>
          </a:p>
          <a:p>
            <a:r>
              <a:rPr lang="de-DE" dirty="0"/>
              <a:t>Stakeholder</a:t>
            </a:r>
            <a:endParaRPr lang="en-DE" dirty="0"/>
          </a:p>
          <a:p>
            <a:endParaRPr lang="en-US" dirty="0"/>
          </a:p>
        </p:txBody>
      </p:sp>
      <p:sp>
        <p:nvSpPr>
          <p:cNvPr id="4" name="Foliennummernplatzhalter 3">
            <a:extLst>
              <a:ext uri="{FF2B5EF4-FFF2-40B4-BE49-F238E27FC236}">
                <a16:creationId xmlns:a16="http://schemas.microsoft.com/office/drawing/2014/main" id="{AA81DAF6-F506-48B9-8FBA-D3799B0A9559}"/>
              </a:ext>
            </a:extLst>
          </p:cNvPr>
          <p:cNvSpPr>
            <a:spLocks noGrp="1"/>
          </p:cNvSpPr>
          <p:nvPr>
            <p:ph type="sldNum" sz="quarter" idx="12"/>
          </p:nvPr>
        </p:nvSpPr>
        <p:spPr/>
        <p:txBody>
          <a:bodyPr/>
          <a:lstStyle/>
          <a:p>
            <a:fld id="{248C2536-0979-4352-A1C4-768983101040}" type="slidenum">
              <a:rPr lang="en-US" smtClean="0"/>
              <a:t>33</a:t>
            </a:fld>
            <a:endParaRPr lang="en-US" dirty="0"/>
          </a:p>
        </p:txBody>
      </p:sp>
      <p:sp>
        <p:nvSpPr>
          <p:cNvPr id="6" name="Titel 5">
            <a:extLst>
              <a:ext uri="{FF2B5EF4-FFF2-40B4-BE49-F238E27FC236}">
                <a16:creationId xmlns:a16="http://schemas.microsoft.com/office/drawing/2014/main" id="{A0A4F1AE-3F15-4710-B070-AF4E99A1894E}"/>
              </a:ext>
            </a:extLst>
          </p:cNvPr>
          <p:cNvSpPr>
            <a:spLocks noGrp="1"/>
          </p:cNvSpPr>
          <p:nvPr>
            <p:ph type="title"/>
          </p:nvPr>
        </p:nvSpPr>
        <p:spPr/>
        <p:txBody>
          <a:bodyPr/>
          <a:lstStyle/>
          <a:p>
            <a:r>
              <a:rPr lang="en-US" dirty="0" err="1"/>
              <a:t>Rollen</a:t>
            </a:r>
            <a:r>
              <a:rPr lang="en-US" dirty="0"/>
              <a:t> in Scrum</a:t>
            </a:r>
          </a:p>
        </p:txBody>
      </p:sp>
      <p:sp>
        <p:nvSpPr>
          <p:cNvPr id="3" name="Date Placeholder 2">
            <a:extLst>
              <a:ext uri="{FF2B5EF4-FFF2-40B4-BE49-F238E27FC236}">
                <a16:creationId xmlns:a16="http://schemas.microsoft.com/office/drawing/2014/main" id="{3C6200DB-A186-452D-AB0C-AA0C4FEEA94F}"/>
              </a:ext>
            </a:extLst>
          </p:cNvPr>
          <p:cNvSpPr>
            <a:spLocks noGrp="1"/>
          </p:cNvSpPr>
          <p:nvPr>
            <p:ph type="dt" sz="half" idx="10"/>
          </p:nvPr>
        </p:nvSpPr>
        <p:spPr/>
        <p:txBody>
          <a:bodyPr/>
          <a:lstStyle/>
          <a:p>
            <a:fld id="{6F4F9DBC-551E-4B98-8F92-642B56EE16EF}" type="datetime1">
              <a:rPr lang="de-DE" smtClean="0"/>
              <a:t>15.11.2019</a:t>
            </a:fld>
            <a:endParaRPr lang="en-US" dirty="0"/>
          </a:p>
        </p:txBody>
      </p:sp>
    </p:spTree>
    <p:extLst>
      <p:ext uri="{BB962C8B-B14F-4D97-AF65-F5344CB8AC3E}">
        <p14:creationId xmlns:p14="http://schemas.microsoft.com/office/powerpoint/2010/main" val="37697073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6FBD60-CFBF-4599-A396-F3DB6449D0A7}"/>
              </a:ext>
            </a:extLst>
          </p:cNvPr>
          <p:cNvSpPr>
            <a:spLocks noGrp="1"/>
          </p:cNvSpPr>
          <p:nvPr>
            <p:ph type="title"/>
          </p:nvPr>
        </p:nvSpPr>
        <p:spPr>
          <a:xfrm>
            <a:off x="1041600" y="2233702"/>
            <a:ext cx="10108800" cy="2653200"/>
          </a:xfrm>
        </p:spPr>
        <p:txBody>
          <a:bodyPr/>
          <a:lstStyle/>
          <a:p>
            <a:r>
              <a:rPr lang="en-US" dirty="0"/>
              <a:t>Was </a:t>
            </a:r>
            <a:r>
              <a:rPr lang="en-US" dirty="0" err="1"/>
              <a:t>wisst</a:t>
            </a:r>
            <a:r>
              <a:rPr lang="en-US" dirty="0"/>
              <a:t> </a:t>
            </a:r>
            <a:r>
              <a:rPr lang="en-US" dirty="0" err="1"/>
              <a:t>ihr</a:t>
            </a:r>
            <a:r>
              <a:rPr lang="en-US" dirty="0"/>
              <a:t> </a:t>
            </a:r>
            <a:r>
              <a:rPr lang="en-US" dirty="0" err="1"/>
              <a:t>über</a:t>
            </a:r>
            <a:r>
              <a:rPr lang="en-US" dirty="0"/>
              <a:t> </a:t>
            </a:r>
            <a:r>
              <a:rPr lang="en-US" dirty="0" err="1"/>
              <a:t>diese</a:t>
            </a:r>
            <a:r>
              <a:rPr lang="en-US" dirty="0"/>
              <a:t> </a:t>
            </a:r>
            <a:r>
              <a:rPr lang="en-US" dirty="0" err="1"/>
              <a:t>Rollen</a:t>
            </a:r>
            <a:r>
              <a:rPr lang="en-US" dirty="0"/>
              <a:t>?</a:t>
            </a:r>
          </a:p>
        </p:txBody>
      </p:sp>
    </p:spTree>
    <p:extLst>
      <p:ext uri="{BB962C8B-B14F-4D97-AF65-F5344CB8AC3E}">
        <p14:creationId xmlns:p14="http://schemas.microsoft.com/office/powerpoint/2010/main" val="2888604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6884465C-F0E5-4DBE-8758-B6DE0196C330}"/>
              </a:ext>
            </a:extLst>
          </p:cNvPr>
          <p:cNvSpPr>
            <a:spLocks noGrp="1"/>
          </p:cNvSpPr>
          <p:nvPr>
            <p:ph type="dt" sz="half" idx="10"/>
          </p:nvPr>
        </p:nvSpPr>
        <p:spPr/>
        <p:txBody>
          <a:bodyPr/>
          <a:lstStyle/>
          <a:p>
            <a:fld id="{60ED1553-3D0B-4174-A0EC-B67A9FAFECF1}" type="datetime1">
              <a:rPr lang="de-DE" smtClean="0"/>
              <a:t>15.11.2019</a:t>
            </a:fld>
            <a:endParaRPr lang="de-DE"/>
          </a:p>
        </p:txBody>
      </p:sp>
      <p:sp>
        <p:nvSpPr>
          <p:cNvPr id="4" name="Slide Number Placeholder 3">
            <a:extLst>
              <a:ext uri="{FF2B5EF4-FFF2-40B4-BE49-F238E27FC236}">
                <a16:creationId xmlns:a16="http://schemas.microsoft.com/office/drawing/2014/main" id="{248E6F9D-9959-44E1-B089-57B73FAE88B7}"/>
              </a:ext>
            </a:extLst>
          </p:cNvPr>
          <p:cNvSpPr>
            <a:spLocks noGrp="1"/>
          </p:cNvSpPr>
          <p:nvPr>
            <p:ph type="sldNum" sz="quarter" idx="12"/>
          </p:nvPr>
        </p:nvSpPr>
        <p:spPr/>
        <p:txBody>
          <a:bodyPr/>
          <a:lstStyle/>
          <a:p>
            <a:fld id="{424ABE73-7CBB-4C84-8119-49FA64EF6D4E}" type="slidenum">
              <a:rPr lang="de-DE" smtClean="0"/>
              <a:t>35</a:t>
            </a:fld>
            <a:endParaRPr lang="de-DE"/>
          </a:p>
        </p:txBody>
      </p:sp>
    </p:spTree>
    <p:extLst>
      <p:ext uri="{BB962C8B-B14F-4D97-AF65-F5344CB8AC3E}">
        <p14:creationId xmlns:p14="http://schemas.microsoft.com/office/powerpoint/2010/main" val="14368848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25D1FF2E-FC84-45FB-815F-7A16E125A08E}"/>
              </a:ext>
            </a:extLst>
          </p:cNvPr>
          <p:cNvSpPr>
            <a:spLocks noGrp="1"/>
          </p:cNvSpPr>
          <p:nvPr>
            <p:ph idx="1"/>
          </p:nvPr>
        </p:nvSpPr>
        <p:spPr/>
        <p:txBody>
          <a:bodyPr/>
          <a:lstStyle/>
          <a:p>
            <a:r>
              <a:rPr lang="de-DE" dirty="0"/>
              <a:t>Welche Rollen gibt es unserem LEGO-Städtebauprojekt wenn wir das auf Scrum-Basis machen?</a:t>
            </a:r>
          </a:p>
          <a:p>
            <a:r>
              <a:rPr lang="de-DE" dirty="0"/>
              <a:t>Wie heißen diese Rollen im </a:t>
            </a:r>
            <a:r>
              <a:rPr lang="de-DE" dirty="0" err="1"/>
              <a:t>Context</a:t>
            </a:r>
            <a:r>
              <a:rPr lang="de-DE" dirty="0"/>
              <a:t> bei einem Bauprojekt?</a:t>
            </a:r>
          </a:p>
          <a:p>
            <a:r>
              <a:rPr lang="de-DE" dirty="0"/>
              <a:t>Wie bauen wir das Projekt auf?</a:t>
            </a:r>
            <a:endParaRPr lang="en-DE" dirty="0"/>
          </a:p>
          <a:p>
            <a:endParaRPr lang="en-US" dirty="0"/>
          </a:p>
        </p:txBody>
      </p:sp>
      <p:sp>
        <p:nvSpPr>
          <p:cNvPr id="3" name="Date Placeholder 2">
            <a:extLst>
              <a:ext uri="{FF2B5EF4-FFF2-40B4-BE49-F238E27FC236}">
                <a16:creationId xmlns:a16="http://schemas.microsoft.com/office/drawing/2014/main" id="{4781048E-27F4-40BF-9DDC-4BB0A0129D93}"/>
              </a:ext>
            </a:extLst>
          </p:cNvPr>
          <p:cNvSpPr>
            <a:spLocks noGrp="1"/>
          </p:cNvSpPr>
          <p:nvPr>
            <p:ph type="dt" sz="half" idx="10"/>
          </p:nvPr>
        </p:nvSpPr>
        <p:spPr/>
        <p:txBody>
          <a:bodyPr/>
          <a:lstStyle/>
          <a:p>
            <a:fld id="{93122A82-D50F-4759-9A94-9DFBBD731362}" type="datetime1">
              <a:rPr lang="de-DE" smtClean="0"/>
              <a:t>15.11.2019</a:t>
            </a:fld>
            <a:endParaRPr lang="en-US" dirty="0"/>
          </a:p>
        </p:txBody>
      </p:sp>
      <p:sp>
        <p:nvSpPr>
          <p:cNvPr id="4" name="Foliennummernplatzhalter 3">
            <a:extLst>
              <a:ext uri="{FF2B5EF4-FFF2-40B4-BE49-F238E27FC236}">
                <a16:creationId xmlns:a16="http://schemas.microsoft.com/office/drawing/2014/main" id="{256FAABF-CFE6-461F-AC23-6A10956F7336}"/>
              </a:ext>
            </a:extLst>
          </p:cNvPr>
          <p:cNvSpPr>
            <a:spLocks noGrp="1"/>
          </p:cNvSpPr>
          <p:nvPr>
            <p:ph type="sldNum" sz="quarter" idx="12"/>
          </p:nvPr>
        </p:nvSpPr>
        <p:spPr/>
        <p:txBody>
          <a:bodyPr/>
          <a:lstStyle/>
          <a:p>
            <a:fld id="{248C2536-0979-4352-A1C4-768983101040}" type="slidenum">
              <a:rPr lang="en-US" smtClean="0"/>
              <a:t>36</a:t>
            </a:fld>
            <a:endParaRPr lang="en-US" dirty="0"/>
          </a:p>
        </p:txBody>
      </p:sp>
      <p:sp>
        <p:nvSpPr>
          <p:cNvPr id="6" name="Titel 5">
            <a:extLst>
              <a:ext uri="{FF2B5EF4-FFF2-40B4-BE49-F238E27FC236}">
                <a16:creationId xmlns:a16="http://schemas.microsoft.com/office/drawing/2014/main" id="{FE58858D-405A-49AF-8964-AA2FB1634F2E}"/>
              </a:ext>
            </a:extLst>
          </p:cNvPr>
          <p:cNvSpPr>
            <a:spLocks noGrp="1"/>
          </p:cNvSpPr>
          <p:nvPr>
            <p:ph type="title"/>
          </p:nvPr>
        </p:nvSpPr>
        <p:spPr/>
        <p:txBody>
          <a:bodyPr/>
          <a:lstStyle/>
          <a:p>
            <a:r>
              <a:rPr lang="en-US" dirty="0"/>
              <a:t>LEGO-City</a:t>
            </a:r>
          </a:p>
        </p:txBody>
      </p:sp>
      <p:pic>
        <p:nvPicPr>
          <p:cNvPr id="10" name="Bildplatzhalter 7">
            <a:extLst>
              <a:ext uri="{FF2B5EF4-FFF2-40B4-BE49-F238E27FC236}">
                <a16:creationId xmlns:a16="http://schemas.microsoft.com/office/drawing/2014/main" id="{3687E88E-3544-4E88-84D8-392A5CA30A25}"/>
              </a:ext>
            </a:extLst>
          </p:cNvPr>
          <p:cNvPicPr>
            <a:picLocks noGrp="1" noChangeAspect="1"/>
          </p:cNvPicPr>
          <p:nvPr>
            <p:ph type="pic" sz="quarter" idx="15"/>
          </p:nvPr>
        </p:nvPicPr>
        <p:blipFill rotWithShape="1">
          <a:blip r:embed="rId3"/>
          <a:srcRect t="11" r="495" b="393"/>
          <a:stretch/>
        </p:blipFill>
        <p:spPr>
          <a:xfrm>
            <a:off x="6210000" y="1702579"/>
            <a:ext cx="5298059" cy="4259766"/>
          </a:xfrm>
        </p:spPr>
      </p:pic>
    </p:spTree>
    <p:extLst>
      <p:ext uri="{BB962C8B-B14F-4D97-AF65-F5344CB8AC3E}">
        <p14:creationId xmlns:p14="http://schemas.microsoft.com/office/powerpoint/2010/main" val="30142726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37</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err="1"/>
              <a:t>Überschrift</a:t>
            </a:r>
            <a:endParaRPr lang="en-US" dirty="0"/>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35398150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0CDEF-C18F-4869-944C-56055FFDEAEA}"/>
              </a:ext>
            </a:extLst>
          </p:cNvPr>
          <p:cNvSpPr>
            <a:spLocks noGrp="1"/>
          </p:cNvSpPr>
          <p:nvPr>
            <p:ph type="title"/>
          </p:nvPr>
        </p:nvSpPr>
        <p:spPr/>
        <p:txBody>
          <a:bodyPr/>
          <a:lstStyle/>
          <a:p>
            <a:r>
              <a:rPr lang="en-US" dirty="0"/>
              <a:t>Team in der Pause </a:t>
            </a:r>
            <a:r>
              <a:rPr lang="en-US" dirty="0" err="1"/>
              <a:t>finden</a:t>
            </a:r>
            <a:r>
              <a:rPr lang="en-US" dirty="0"/>
              <a:t>!</a:t>
            </a:r>
          </a:p>
        </p:txBody>
      </p:sp>
    </p:spTree>
    <p:extLst>
      <p:ext uri="{BB962C8B-B14F-4D97-AF65-F5344CB8AC3E}">
        <p14:creationId xmlns:p14="http://schemas.microsoft.com/office/powerpoint/2010/main" val="7770919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0CDEF-C18F-4869-944C-56055FFDEAEA}"/>
              </a:ext>
            </a:extLst>
          </p:cNvPr>
          <p:cNvSpPr>
            <a:spLocks noGrp="1"/>
          </p:cNvSpPr>
          <p:nvPr>
            <p:ph type="title"/>
          </p:nvPr>
        </p:nvSpPr>
        <p:spPr>
          <a:xfrm>
            <a:off x="1041600" y="2233702"/>
            <a:ext cx="10108800" cy="2653200"/>
          </a:xfrm>
        </p:spPr>
        <p:txBody>
          <a:bodyPr/>
          <a:lstStyle/>
          <a:p>
            <a:r>
              <a:rPr lang="en-US" dirty="0" err="1"/>
              <a:t>Raum</a:t>
            </a:r>
            <a:r>
              <a:rPr lang="en-US" dirty="0"/>
              <a:t> &amp; </a:t>
            </a:r>
            <a:r>
              <a:rPr lang="en-US" dirty="0" err="1"/>
              <a:t>Sitzordnung</a:t>
            </a:r>
            <a:r>
              <a:rPr lang="en-US" dirty="0"/>
              <a:t> </a:t>
            </a:r>
            <a:r>
              <a:rPr lang="en-US" dirty="0" err="1"/>
              <a:t>anpassen</a:t>
            </a:r>
            <a:r>
              <a:rPr lang="en-US" dirty="0"/>
              <a:t>!</a:t>
            </a:r>
          </a:p>
        </p:txBody>
      </p:sp>
    </p:spTree>
    <p:extLst>
      <p:ext uri="{BB962C8B-B14F-4D97-AF65-F5344CB8AC3E}">
        <p14:creationId xmlns:p14="http://schemas.microsoft.com/office/powerpoint/2010/main" val="4229276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40321319-2F11-4DEC-B1A0-4B644D016847}"/>
              </a:ext>
            </a:extLst>
          </p:cNvPr>
          <p:cNvSpPr>
            <a:spLocks noGrp="1"/>
          </p:cNvSpPr>
          <p:nvPr>
            <p:ph idx="1"/>
          </p:nvPr>
        </p:nvSpPr>
        <p:spPr/>
        <p:txBody>
          <a:bodyPr/>
          <a:lstStyle/>
          <a:p>
            <a:r>
              <a:rPr lang="en-US" dirty="0"/>
              <a:t>Ich </a:t>
            </a:r>
            <a:r>
              <a:rPr lang="en-US" b="1" dirty="0" err="1">
                <a:solidFill>
                  <a:schemeClr val="accent1"/>
                </a:solidFill>
              </a:rPr>
              <a:t>kenne</a:t>
            </a:r>
            <a:r>
              <a:rPr lang="en-US" dirty="0"/>
              <a:t> die </a:t>
            </a:r>
            <a:r>
              <a:rPr lang="en-US" dirty="0" err="1"/>
              <a:t>Prinzipien</a:t>
            </a:r>
            <a:r>
              <a:rPr lang="en-US" dirty="0"/>
              <a:t> des Scrum Frameworks</a:t>
            </a:r>
          </a:p>
          <a:p>
            <a:r>
              <a:rPr lang="en-US" dirty="0"/>
              <a:t>Ich bin in der Lage, die </a:t>
            </a:r>
            <a:r>
              <a:rPr lang="en-US" dirty="0" err="1"/>
              <a:t>Zertifizierung</a:t>
            </a:r>
            <a:r>
              <a:rPr lang="en-US" dirty="0"/>
              <a:t> </a:t>
            </a:r>
            <a:r>
              <a:rPr lang="en-US" dirty="0" err="1"/>
              <a:t>zum</a:t>
            </a:r>
            <a:r>
              <a:rPr lang="en-US" dirty="0"/>
              <a:t> Scrum Master </a:t>
            </a:r>
            <a:r>
              <a:rPr lang="en-US" dirty="0" err="1"/>
              <a:t>zu</a:t>
            </a:r>
            <a:r>
              <a:rPr lang="en-US" dirty="0"/>
              <a:t> </a:t>
            </a:r>
            <a:r>
              <a:rPr lang="en-US" b="1" dirty="0" err="1">
                <a:solidFill>
                  <a:schemeClr val="accent1"/>
                </a:solidFill>
              </a:rPr>
              <a:t>bestehen</a:t>
            </a:r>
            <a:endParaRPr lang="en-US" b="1" dirty="0">
              <a:solidFill>
                <a:schemeClr val="accent1"/>
              </a:solidFill>
            </a:endParaRPr>
          </a:p>
          <a:p>
            <a:r>
              <a:rPr lang="en-US" dirty="0"/>
              <a:t>Ich </a:t>
            </a:r>
            <a:r>
              <a:rPr lang="en-US" b="1" dirty="0" err="1">
                <a:solidFill>
                  <a:schemeClr val="accent1"/>
                </a:solidFill>
              </a:rPr>
              <a:t>kann</a:t>
            </a:r>
            <a:r>
              <a:rPr lang="en-US" dirty="0"/>
              <a:t> Scrum </a:t>
            </a:r>
            <a:r>
              <a:rPr lang="en-US" dirty="0" err="1"/>
              <a:t>anwenden</a:t>
            </a:r>
            <a:r>
              <a:rPr lang="en-US" dirty="0"/>
              <a:t> und </a:t>
            </a:r>
            <a:r>
              <a:rPr lang="en-US" dirty="0" err="1"/>
              <a:t>mit</a:t>
            </a:r>
            <a:r>
              <a:rPr lang="en-US" dirty="0"/>
              <a:t> der </a:t>
            </a:r>
            <a:r>
              <a:rPr lang="en-US" dirty="0" err="1"/>
              <a:t>Idee</a:t>
            </a:r>
            <a:r>
              <a:rPr lang="en-US" dirty="0"/>
              <a:t> von Scrum </a:t>
            </a:r>
            <a:r>
              <a:rPr lang="en-US" dirty="0" err="1"/>
              <a:t>agil</a:t>
            </a:r>
            <a:r>
              <a:rPr lang="en-US" dirty="0"/>
              <a:t> </a:t>
            </a:r>
            <a:r>
              <a:rPr lang="en-US" dirty="0" err="1"/>
              <a:t>arbeiten</a:t>
            </a:r>
            <a:r>
              <a:rPr lang="en-US" dirty="0"/>
              <a:t>.</a:t>
            </a:r>
          </a:p>
          <a:p>
            <a:endParaRPr lang="en-US" dirty="0"/>
          </a:p>
        </p:txBody>
      </p:sp>
      <p:sp>
        <p:nvSpPr>
          <p:cNvPr id="4" name="Foliennummernplatzhalter 3">
            <a:extLst>
              <a:ext uri="{FF2B5EF4-FFF2-40B4-BE49-F238E27FC236}">
                <a16:creationId xmlns:a16="http://schemas.microsoft.com/office/drawing/2014/main" id="{6DBE718A-35C6-4FD6-85F2-07197C8FF1D9}"/>
              </a:ext>
            </a:extLst>
          </p:cNvPr>
          <p:cNvSpPr>
            <a:spLocks noGrp="1"/>
          </p:cNvSpPr>
          <p:nvPr>
            <p:ph type="sldNum" sz="quarter" idx="12"/>
          </p:nvPr>
        </p:nvSpPr>
        <p:spPr/>
        <p:txBody>
          <a:bodyPr/>
          <a:lstStyle/>
          <a:p>
            <a:fld id="{248C2536-0979-4352-A1C4-768983101040}" type="slidenum">
              <a:rPr lang="en-US" smtClean="0"/>
              <a:t>4</a:t>
            </a:fld>
            <a:endParaRPr lang="en-US" dirty="0"/>
          </a:p>
        </p:txBody>
      </p:sp>
      <p:pic>
        <p:nvPicPr>
          <p:cNvPr id="12" name="InsertedImage">
            <a:extLst>
              <a:ext uri="{FF2B5EF4-FFF2-40B4-BE49-F238E27FC236}">
                <a16:creationId xmlns:a16="http://schemas.microsoft.com/office/drawing/2014/main" id="{E00F11E6-BB79-4EBC-ABA5-0FBBD3FFEA7D}"/>
              </a:ext>
            </a:extLst>
          </p:cNvPr>
          <p:cNvPicPr>
            <a:picLocks noGrp="1" noChangeAspect="1"/>
          </p:cNvPicPr>
          <p:nvPr>
            <p:ph type="pic" sz="quarter" idx="15"/>
          </p:nvPr>
        </p:nvPicPr>
        <p:blipFill>
          <a:blip r:embed="rId2"/>
          <a:srcRect l="9995" r="9995"/>
          <a:stretch>
            <a:fillRect/>
          </a:stretch>
        </p:blipFill>
        <p:spPr/>
      </p:pic>
      <p:sp>
        <p:nvSpPr>
          <p:cNvPr id="6" name="Titel 5">
            <a:extLst>
              <a:ext uri="{FF2B5EF4-FFF2-40B4-BE49-F238E27FC236}">
                <a16:creationId xmlns:a16="http://schemas.microsoft.com/office/drawing/2014/main" id="{25B5FB97-02C6-4F01-81BC-9960927EA8CB}"/>
              </a:ext>
            </a:extLst>
          </p:cNvPr>
          <p:cNvSpPr>
            <a:spLocks noGrp="1"/>
          </p:cNvSpPr>
          <p:nvPr>
            <p:ph type="title"/>
          </p:nvPr>
        </p:nvSpPr>
        <p:spPr>
          <a:xfrm>
            <a:off x="658813" y="576000"/>
            <a:ext cx="8208962" cy="900000"/>
          </a:xfrm>
        </p:spPr>
        <p:txBody>
          <a:bodyPr/>
          <a:lstStyle/>
          <a:p>
            <a:r>
              <a:rPr lang="en-US" dirty="0" err="1"/>
              <a:t>Mit</a:t>
            </a:r>
            <a:r>
              <a:rPr lang="en-US" dirty="0"/>
              <a:t> </a:t>
            </a:r>
            <a:r>
              <a:rPr lang="en-US" dirty="0" err="1"/>
              <a:t>Hilfe</a:t>
            </a:r>
            <a:r>
              <a:rPr lang="en-US" dirty="0"/>
              <a:t> der </a:t>
            </a:r>
            <a:r>
              <a:rPr lang="en-US" dirty="0" err="1"/>
              <a:t>agilen</a:t>
            </a:r>
            <a:r>
              <a:rPr lang="en-US" dirty="0"/>
              <a:t> </a:t>
            </a:r>
            <a:r>
              <a:rPr lang="en-US" dirty="0" err="1"/>
              <a:t>Methode</a:t>
            </a:r>
            <a:r>
              <a:rPr lang="en-US" dirty="0"/>
              <a:t> Scrum </a:t>
            </a:r>
            <a:r>
              <a:rPr lang="en-US" dirty="0" err="1"/>
              <a:t>kann</a:t>
            </a:r>
            <a:r>
              <a:rPr lang="en-US" dirty="0"/>
              <a:t> ich </a:t>
            </a:r>
            <a:r>
              <a:rPr lang="en-US" dirty="0" err="1"/>
              <a:t>im</a:t>
            </a:r>
            <a:r>
              <a:rPr lang="en-US" dirty="0"/>
              <a:t> Team </a:t>
            </a:r>
            <a:r>
              <a:rPr lang="en-US" dirty="0" err="1"/>
              <a:t>arbeiten</a:t>
            </a:r>
            <a:endParaRPr lang="en-US" dirty="0"/>
          </a:p>
        </p:txBody>
      </p:sp>
      <p:sp>
        <p:nvSpPr>
          <p:cNvPr id="3" name="Date Placeholder 2">
            <a:extLst>
              <a:ext uri="{FF2B5EF4-FFF2-40B4-BE49-F238E27FC236}">
                <a16:creationId xmlns:a16="http://schemas.microsoft.com/office/drawing/2014/main" id="{F935FAE0-8629-46CC-A2C5-6502C65FE7DD}"/>
              </a:ext>
            </a:extLst>
          </p:cNvPr>
          <p:cNvSpPr>
            <a:spLocks noGrp="1"/>
          </p:cNvSpPr>
          <p:nvPr>
            <p:ph type="dt" sz="half" idx="10"/>
          </p:nvPr>
        </p:nvSpPr>
        <p:spPr/>
        <p:txBody>
          <a:bodyPr/>
          <a:lstStyle/>
          <a:p>
            <a:fld id="{781D911F-006D-480A-B78D-7AEDCC3954A7}" type="datetime1">
              <a:rPr lang="de-DE" smtClean="0"/>
              <a:t>15.11.2019</a:t>
            </a:fld>
            <a:endParaRPr lang="en-US" dirty="0"/>
          </a:p>
        </p:txBody>
      </p:sp>
    </p:spTree>
    <p:extLst>
      <p:ext uri="{BB962C8B-B14F-4D97-AF65-F5344CB8AC3E}">
        <p14:creationId xmlns:p14="http://schemas.microsoft.com/office/powerpoint/2010/main" val="4783994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F964E73-DC13-4AE2-B4C7-D8C5FBBB625C}"/>
              </a:ext>
            </a:extLst>
          </p:cNvPr>
          <p:cNvSpPr>
            <a:spLocks noGrp="1"/>
          </p:cNvSpPr>
          <p:nvPr>
            <p:ph type="title"/>
          </p:nvPr>
        </p:nvSpPr>
        <p:spPr/>
        <p:txBody>
          <a:bodyPr/>
          <a:lstStyle/>
          <a:p>
            <a:r>
              <a:rPr lang="en-US" dirty="0"/>
              <a:t>Pause</a:t>
            </a:r>
          </a:p>
        </p:txBody>
      </p:sp>
    </p:spTree>
    <p:extLst>
      <p:ext uri="{BB962C8B-B14F-4D97-AF65-F5344CB8AC3E}">
        <p14:creationId xmlns:p14="http://schemas.microsoft.com/office/powerpoint/2010/main" val="24493541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92FCB97-08FE-46C7-8360-717AD9784B9F}"/>
              </a:ext>
            </a:extLst>
          </p:cNvPr>
          <p:cNvSpPr>
            <a:spLocks noGrp="1"/>
          </p:cNvSpPr>
          <p:nvPr>
            <p:ph type="title"/>
          </p:nvPr>
        </p:nvSpPr>
        <p:spPr/>
        <p:txBody>
          <a:bodyPr/>
          <a:lstStyle/>
          <a:p>
            <a:r>
              <a:rPr lang="en-US" dirty="0"/>
              <a:t>Sprint 4</a:t>
            </a:r>
          </a:p>
        </p:txBody>
      </p:sp>
    </p:spTree>
    <p:extLst>
      <p:ext uri="{BB962C8B-B14F-4D97-AF65-F5344CB8AC3E}">
        <p14:creationId xmlns:p14="http://schemas.microsoft.com/office/powerpoint/2010/main" val="7836245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Wir haben gelernt, dass es schwierig ist mit einem großen Team an einem großen Projekt zu arbeiten, das Scrum-Framework kann helfen!</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die Artefakte an!</a:t>
            </a:r>
          </a:p>
          <a:p>
            <a:pPr marL="0" indent="0">
              <a:lnSpc>
                <a:spcPct val="100000"/>
              </a:lnSpc>
              <a:spcBef>
                <a:spcPts val="1000"/>
              </a:spcBef>
              <a:buNone/>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Die Mittagsmüdigkeit?</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42</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Standup</a:t>
            </a:r>
          </a:p>
        </p:txBody>
      </p:sp>
    </p:spTree>
    <p:extLst>
      <p:ext uri="{BB962C8B-B14F-4D97-AF65-F5344CB8AC3E}">
        <p14:creationId xmlns:p14="http://schemas.microsoft.com/office/powerpoint/2010/main" val="36879402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a:xfrm>
            <a:off x="658813" y="1028305"/>
            <a:ext cx="8819723" cy="4801390"/>
          </a:xfrm>
        </p:spPr>
        <p:txBody>
          <a:bodyPr/>
          <a:lstStyle/>
          <a:p>
            <a:pPr marL="0" indent="0">
              <a:spcBef>
                <a:spcPct val="0"/>
              </a:spcBef>
              <a:buNone/>
            </a:pPr>
            <a:r>
              <a:rPr lang="de-DE" sz="4000" dirty="0">
                <a:solidFill>
                  <a:srgbClr val="047364"/>
                </a:solidFill>
                <a:latin typeface="+mj-lt"/>
                <a:ea typeface="+mj-ea"/>
                <a:cs typeface="+mj-cs"/>
              </a:rPr>
              <a:t>Artefakte in Scrum</a:t>
            </a:r>
          </a:p>
          <a:p>
            <a:pPr>
              <a:lnSpc>
                <a:spcPct val="100000"/>
              </a:lnSpc>
              <a:spcBef>
                <a:spcPts val="1000"/>
              </a:spcBef>
            </a:pPr>
            <a:r>
              <a:rPr lang="sv-SE" sz="2400" dirty="0">
                <a:solidFill>
                  <a:schemeClr val="tx1"/>
                </a:solidFill>
              </a:rPr>
              <a:t>Product </a:t>
            </a:r>
            <a:r>
              <a:rPr lang="sv-SE" sz="2400" dirty="0" err="1">
                <a:solidFill>
                  <a:schemeClr val="tx1"/>
                </a:solidFill>
              </a:rPr>
              <a:t>Backlog</a:t>
            </a:r>
            <a:endParaRPr lang="sv-SE" sz="2400" dirty="0">
              <a:solidFill>
                <a:schemeClr val="tx1"/>
              </a:solidFill>
            </a:endParaRPr>
          </a:p>
          <a:p>
            <a:pPr>
              <a:lnSpc>
                <a:spcPct val="100000"/>
              </a:lnSpc>
              <a:spcBef>
                <a:spcPts val="1000"/>
              </a:spcBef>
            </a:pPr>
            <a:r>
              <a:rPr lang="sv-SE" sz="2400" dirty="0">
                <a:solidFill>
                  <a:schemeClr val="tx1"/>
                </a:solidFill>
              </a:rPr>
              <a:t>Sprint </a:t>
            </a:r>
            <a:r>
              <a:rPr lang="sv-SE" sz="2400" dirty="0" err="1">
                <a:solidFill>
                  <a:schemeClr val="tx1"/>
                </a:solidFill>
              </a:rPr>
              <a:t>Backlog</a:t>
            </a:r>
            <a:endParaRPr lang="sv-SE" sz="2400" dirty="0">
              <a:solidFill>
                <a:schemeClr val="tx1"/>
              </a:solidFill>
            </a:endParaRPr>
          </a:p>
          <a:p>
            <a:pPr>
              <a:lnSpc>
                <a:spcPct val="100000"/>
              </a:lnSpc>
              <a:spcBef>
                <a:spcPts val="1000"/>
              </a:spcBef>
            </a:pPr>
            <a:r>
              <a:rPr lang="sv-SE" sz="2400" dirty="0" err="1">
                <a:solidFill>
                  <a:schemeClr val="tx1"/>
                </a:solidFill>
              </a:rPr>
              <a:t>Inkrement</a:t>
            </a:r>
            <a:endParaRPr lang="sv-SE" sz="2400" dirty="0">
              <a:solidFill>
                <a:schemeClr val="tx1"/>
              </a:solidFill>
            </a:endParaRPr>
          </a:p>
          <a:p>
            <a:pPr>
              <a:lnSpc>
                <a:spcPct val="100000"/>
              </a:lnSpc>
              <a:spcBef>
                <a:spcPts val="1000"/>
              </a:spcBef>
            </a:pPr>
            <a:endParaRPr lang="de-DE" sz="2400" dirty="0">
              <a:solidFill>
                <a:schemeClr val="tx1"/>
              </a:solidFill>
            </a:endParaRPr>
          </a:p>
          <a:p>
            <a:pPr marL="0" indent="0">
              <a:spcBef>
                <a:spcPct val="0"/>
              </a:spcBef>
              <a:buNone/>
            </a:pPr>
            <a:r>
              <a:rPr lang="de-DE" sz="4000" dirty="0">
                <a:solidFill>
                  <a:srgbClr val="047364"/>
                </a:solidFill>
                <a:latin typeface="+mj-lt"/>
                <a:ea typeface="+mj-ea"/>
                <a:cs typeface="+mj-cs"/>
              </a:rPr>
              <a:t>und weitere wichtige Elemente</a:t>
            </a:r>
          </a:p>
          <a:p>
            <a:pPr marL="228600" indent="-228600">
              <a:lnSpc>
                <a:spcPct val="100000"/>
              </a:lnSpc>
              <a:spcBef>
                <a:spcPts val="1000"/>
              </a:spcBef>
            </a:pPr>
            <a:r>
              <a:rPr lang="en-US" sz="2400" dirty="0">
                <a:solidFill>
                  <a:schemeClr val="tx1"/>
                </a:solidFill>
              </a:rPr>
              <a:t>Feature / Epic / User Story / Task</a:t>
            </a:r>
          </a:p>
          <a:p>
            <a:pPr marL="228600" indent="-228600">
              <a:lnSpc>
                <a:spcPct val="100000"/>
              </a:lnSpc>
              <a:spcBef>
                <a:spcPts val="1000"/>
              </a:spcBef>
            </a:pPr>
            <a:r>
              <a:rPr lang="en-US" sz="2400" dirty="0">
                <a:solidFill>
                  <a:schemeClr val="tx1"/>
                </a:solidFill>
              </a:rPr>
              <a:t>Definition Of Done</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43</a:t>
            </a:fld>
            <a:endParaRPr lang="en-US" dirty="0"/>
          </a:p>
        </p:txBody>
      </p:sp>
    </p:spTree>
    <p:extLst>
      <p:ext uri="{BB962C8B-B14F-4D97-AF65-F5344CB8AC3E}">
        <p14:creationId xmlns:p14="http://schemas.microsoft.com/office/powerpoint/2010/main" val="982543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en-US" dirty="0"/>
              <a:t>Structure of a Product Backlog</a:t>
            </a:r>
            <a:endParaRPr lang="de-DE" dirty="0"/>
          </a:p>
        </p:txBody>
      </p:sp>
      <p:pic>
        <p:nvPicPr>
          <p:cNvPr id="5" name="Inhaltsplatzhalter 4" descr="Ein Bild, das Screenshot enthält.&#10;&#10;Automatisch generierte Beschreibung">
            <a:extLst>
              <a:ext uri="{FF2B5EF4-FFF2-40B4-BE49-F238E27FC236}">
                <a16:creationId xmlns:a16="http://schemas.microsoft.com/office/drawing/2014/main" id="{B2669F5B-BAAB-4CD4-B3E3-A064268C22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03554" y="1529996"/>
            <a:ext cx="6718020" cy="4104142"/>
          </a:xfrm>
        </p:spPr>
      </p:pic>
      <p:sp>
        <p:nvSpPr>
          <p:cNvPr id="7" name="Google Shape;572;p82">
            <a:extLst>
              <a:ext uri="{FF2B5EF4-FFF2-40B4-BE49-F238E27FC236}">
                <a16:creationId xmlns:a16="http://schemas.microsoft.com/office/drawing/2014/main" id="{F28E7BA4-5F30-43DC-B972-42506A669E62}"/>
              </a:ext>
            </a:extLst>
          </p:cNvPr>
          <p:cNvSpPr txBox="1">
            <a:spLocks/>
          </p:cNvSpPr>
          <p:nvPr/>
        </p:nvSpPr>
        <p:spPr>
          <a:xfrm>
            <a:off x="7965138" y="3582067"/>
            <a:ext cx="4028700" cy="888600"/>
          </a:xfrm>
          <a:prstGeom prst="rect">
            <a:avLst/>
          </a:prstGeom>
          <a:noFill/>
          <a:ln>
            <a:noFill/>
          </a:ln>
        </p:spPr>
        <p:txBody>
          <a:bodyPr spcFirstLastPara="1" vert="horz" wrap="square" lIns="0" tIns="0" rIns="0" bIns="0" rtlCol="0" anchor="ctr" anchorCtr="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2400" b="1" dirty="0">
                <a:solidFill>
                  <a:srgbClr val="047364"/>
                </a:solidFill>
              </a:rPr>
              <a:t>Item → User Story</a:t>
            </a:r>
            <a:endParaRPr lang="en-US" sz="2400" dirty="0">
              <a:solidFill>
                <a:srgbClr val="047364"/>
              </a:solidFill>
              <a:latin typeface="Arial"/>
              <a:ea typeface="Arial"/>
              <a:cs typeface="Arial"/>
              <a:sym typeface="Arial"/>
            </a:endParaRPr>
          </a:p>
        </p:txBody>
      </p:sp>
      <p:sp>
        <p:nvSpPr>
          <p:cNvPr id="8" name="Google Shape;573;p82">
            <a:extLst>
              <a:ext uri="{FF2B5EF4-FFF2-40B4-BE49-F238E27FC236}">
                <a16:creationId xmlns:a16="http://schemas.microsoft.com/office/drawing/2014/main" id="{46121B80-42FD-4BEE-BD38-9305F700323C}"/>
              </a:ext>
            </a:extLst>
          </p:cNvPr>
          <p:cNvSpPr txBox="1">
            <a:spLocks/>
          </p:cNvSpPr>
          <p:nvPr/>
        </p:nvSpPr>
        <p:spPr>
          <a:xfrm>
            <a:off x="7649765" y="4608102"/>
            <a:ext cx="4028700" cy="888600"/>
          </a:xfrm>
          <a:prstGeom prst="rect">
            <a:avLst/>
          </a:prstGeom>
          <a:noFill/>
          <a:ln>
            <a:noFill/>
          </a:ln>
        </p:spPr>
        <p:txBody>
          <a:bodyPr spcFirstLastPara="1" vert="horz" wrap="square" lIns="0" tIns="0" rIns="0" bIns="0" rtlCol="0" anchor="ctr" anchorCtr="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2400" b="1" dirty="0">
                <a:solidFill>
                  <a:srgbClr val="047364"/>
                </a:solidFill>
              </a:rPr>
              <a:t>Task → To Do</a:t>
            </a:r>
            <a:endParaRPr lang="en-US" sz="2400" dirty="0">
              <a:solidFill>
                <a:srgbClr val="047364"/>
              </a:solidFill>
              <a:latin typeface="Arial"/>
              <a:ea typeface="Arial"/>
              <a:cs typeface="Arial"/>
              <a:sym typeface="Arial"/>
            </a:endParaRPr>
          </a:p>
        </p:txBody>
      </p:sp>
      <p:sp>
        <p:nvSpPr>
          <p:cNvPr id="3" name="Date Placeholder 2">
            <a:extLst>
              <a:ext uri="{FF2B5EF4-FFF2-40B4-BE49-F238E27FC236}">
                <a16:creationId xmlns:a16="http://schemas.microsoft.com/office/drawing/2014/main" id="{BD3FF6CD-D1ED-41B2-9118-96C21B80D244}"/>
              </a:ext>
            </a:extLst>
          </p:cNvPr>
          <p:cNvSpPr>
            <a:spLocks noGrp="1"/>
          </p:cNvSpPr>
          <p:nvPr>
            <p:ph type="dt" sz="half" idx="10"/>
          </p:nvPr>
        </p:nvSpPr>
        <p:spPr/>
        <p:txBody>
          <a:bodyPr/>
          <a:lstStyle/>
          <a:p>
            <a:fld id="{55610227-4ED7-4584-AEAF-813C679D8A0B}" type="datetime1">
              <a:rPr lang="de-DE" smtClean="0"/>
              <a:t>15.11.2019</a:t>
            </a:fld>
            <a:endParaRPr lang="de-DE"/>
          </a:p>
        </p:txBody>
      </p:sp>
      <p:sp>
        <p:nvSpPr>
          <p:cNvPr id="4" name="Slide Number Placeholder 3">
            <a:extLst>
              <a:ext uri="{FF2B5EF4-FFF2-40B4-BE49-F238E27FC236}">
                <a16:creationId xmlns:a16="http://schemas.microsoft.com/office/drawing/2014/main" id="{18982BD8-B843-4E66-BF49-2C659B5C68A8}"/>
              </a:ext>
            </a:extLst>
          </p:cNvPr>
          <p:cNvSpPr>
            <a:spLocks noGrp="1"/>
          </p:cNvSpPr>
          <p:nvPr>
            <p:ph type="sldNum" sz="quarter" idx="12"/>
          </p:nvPr>
        </p:nvSpPr>
        <p:spPr/>
        <p:txBody>
          <a:bodyPr/>
          <a:lstStyle/>
          <a:p>
            <a:fld id="{424ABE73-7CBB-4C84-8119-49FA64EF6D4E}" type="slidenum">
              <a:rPr lang="de-DE" smtClean="0"/>
              <a:t>44</a:t>
            </a:fld>
            <a:endParaRPr lang="de-DE"/>
          </a:p>
        </p:txBody>
      </p:sp>
    </p:spTree>
    <p:extLst>
      <p:ext uri="{BB962C8B-B14F-4D97-AF65-F5344CB8AC3E}">
        <p14:creationId xmlns:p14="http://schemas.microsoft.com/office/powerpoint/2010/main" val="10164210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283578"/>
            <a:ext cx="10108800" cy="2653200"/>
          </a:xfrm>
        </p:spPr>
        <p:txBody>
          <a:bodyPr/>
          <a:lstStyle/>
          <a:p>
            <a:r>
              <a:rPr lang="en-US" dirty="0" err="1"/>
              <a:t>Welche</a:t>
            </a:r>
            <a:r>
              <a:rPr lang="en-US" dirty="0"/>
              <a:t> </a:t>
            </a:r>
            <a:r>
              <a:rPr lang="en-US" dirty="0" err="1"/>
              <a:t>Eigenschaften</a:t>
            </a:r>
            <a:r>
              <a:rPr lang="en-US" dirty="0"/>
              <a:t> hat </a:t>
            </a:r>
            <a:r>
              <a:rPr lang="en-US" dirty="0" err="1"/>
              <a:t>ein</a:t>
            </a:r>
            <a:r>
              <a:rPr lang="en-US" dirty="0"/>
              <a:t> (Product) Backlog?</a:t>
            </a:r>
          </a:p>
        </p:txBody>
      </p:sp>
    </p:spTree>
    <p:extLst>
      <p:ext uri="{BB962C8B-B14F-4D97-AF65-F5344CB8AC3E}">
        <p14:creationId xmlns:p14="http://schemas.microsoft.com/office/powerpoint/2010/main" val="17681338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283578"/>
            <a:ext cx="10108800" cy="2653200"/>
          </a:xfrm>
        </p:spPr>
        <p:txBody>
          <a:bodyPr/>
          <a:lstStyle/>
          <a:p>
            <a:r>
              <a:rPr lang="en-US" dirty="0" err="1"/>
              <a:t>Welche</a:t>
            </a:r>
            <a:r>
              <a:rPr lang="en-US" dirty="0"/>
              <a:t> </a:t>
            </a:r>
            <a:r>
              <a:rPr lang="en-US" dirty="0" err="1"/>
              <a:t>Eigenschaften</a:t>
            </a:r>
            <a:r>
              <a:rPr lang="en-US" dirty="0"/>
              <a:t> hat </a:t>
            </a:r>
            <a:r>
              <a:rPr lang="en-US" dirty="0" err="1"/>
              <a:t>ein</a:t>
            </a:r>
            <a:r>
              <a:rPr lang="en-US" dirty="0"/>
              <a:t> Increment?</a:t>
            </a:r>
          </a:p>
        </p:txBody>
      </p:sp>
    </p:spTree>
    <p:extLst>
      <p:ext uri="{BB962C8B-B14F-4D97-AF65-F5344CB8AC3E}">
        <p14:creationId xmlns:p14="http://schemas.microsoft.com/office/powerpoint/2010/main" val="42306920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283578"/>
            <a:ext cx="10108800" cy="2653200"/>
          </a:xfrm>
        </p:spPr>
        <p:txBody>
          <a:bodyPr/>
          <a:lstStyle/>
          <a:p>
            <a:r>
              <a:rPr lang="en-US" dirty="0"/>
              <a:t>Was </a:t>
            </a:r>
            <a:r>
              <a:rPr lang="en-US" dirty="0" err="1"/>
              <a:t>ist</a:t>
            </a:r>
            <a:r>
              <a:rPr lang="en-US" dirty="0"/>
              <a:t> </a:t>
            </a:r>
            <a:r>
              <a:rPr lang="en-US" dirty="0" err="1"/>
              <a:t>eine</a:t>
            </a:r>
            <a:r>
              <a:rPr lang="en-US" dirty="0"/>
              <a:t> Definition Of Done?</a:t>
            </a:r>
          </a:p>
        </p:txBody>
      </p:sp>
    </p:spTree>
    <p:extLst>
      <p:ext uri="{BB962C8B-B14F-4D97-AF65-F5344CB8AC3E}">
        <p14:creationId xmlns:p14="http://schemas.microsoft.com/office/powerpoint/2010/main" val="34335001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1236175"/>
            <a:ext cx="10108800" cy="2653200"/>
          </a:xfrm>
        </p:spPr>
        <p:txBody>
          <a:bodyPr/>
          <a:lstStyle/>
          <a:p>
            <a:r>
              <a:rPr lang="en-US" dirty="0"/>
              <a:t>Was </a:t>
            </a:r>
            <a:r>
              <a:rPr lang="en-US" dirty="0" err="1"/>
              <a:t>ist</a:t>
            </a:r>
            <a:r>
              <a:rPr lang="en-US" dirty="0"/>
              <a:t> </a:t>
            </a:r>
            <a:r>
              <a:rPr lang="en-US" dirty="0" err="1"/>
              <a:t>eine</a:t>
            </a:r>
            <a:r>
              <a:rPr lang="en-US" dirty="0"/>
              <a:t> User Story?</a:t>
            </a:r>
          </a:p>
        </p:txBody>
      </p:sp>
    </p:spTree>
    <p:extLst>
      <p:ext uri="{BB962C8B-B14F-4D97-AF65-F5344CB8AC3E}">
        <p14:creationId xmlns:p14="http://schemas.microsoft.com/office/powerpoint/2010/main" val="2561550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en-US" dirty="0"/>
              <a:t>Structure of a Product Backlog</a:t>
            </a:r>
            <a:endParaRPr lang="de-DE" dirty="0"/>
          </a:p>
        </p:txBody>
      </p:sp>
      <p:pic>
        <p:nvPicPr>
          <p:cNvPr id="5" name="Inhaltsplatzhalter 4" descr="Ein Bild, das Screenshot enthält.&#10;&#10;Automatisch generierte Beschreibung">
            <a:extLst>
              <a:ext uri="{FF2B5EF4-FFF2-40B4-BE49-F238E27FC236}">
                <a16:creationId xmlns:a16="http://schemas.microsoft.com/office/drawing/2014/main" id="{B2669F5B-BAAB-4CD4-B3E3-A064268C22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03554" y="1529996"/>
            <a:ext cx="6718020" cy="4104142"/>
          </a:xfrm>
        </p:spPr>
      </p:pic>
      <p:sp>
        <p:nvSpPr>
          <p:cNvPr id="7" name="Google Shape;572;p82">
            <a:extLst>
              <a:ext uri="{FF2B5EF4-FFF2-40B4-BE49-F238E27FC236}">
                <a16:creationId xmlns:a16="http://schemas.microsoft.com/office/drawing/2014/main" id="{F28E7BA4-5F30-43DC-B972-42506A669E62}"/>
              </a:ext>
            </a:extLst>
          </p:cNvPr>
          <p:cNvSpPr txBox="1">
            <a:spLocks/>
          </p:cNvSpPr>
          <p:nvPr/>
        </p:nvSpPr>
        <p:spPr>
          <a:xfrm>
            <a:off x="7965138" y="3582067"/>
            <a:ext cx="4028700" cy="888600"/>
          </a:xfrm>
          <a:prstGeom prst="rect">
            <a:avLst/>
          </a:prstGeom>
          <a:noFill/>
          <a:ln>
            <a:noFill/>
          </a:ln>
        </p:spPr>
        <p:txBody>
          <a:bodyPr spcFirstLastPara="1" vert="horz" wrap="square" lIns="0" tIns="0" rIns="0" bIns="0" rtlCol="0" anchor="ctr" anchorCtr="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2400" b="1" dirty="0">
                <a:solidFill>
                  <a:srgbClr val="047364"/>
                </a:solidFill>
              </a:rPr>
              <a:t>Item → User Story</a:t>
            </a:r>
            <a:endParaRPr lang="en-US" sz="2400" dirty="0">
              <a:solidFill>
                <a:srgbClr val="047364"/>
              </a:solidFill>
              <a:latin typeface="Arial"/>
              <a:ea typeface="Arial"/>
              <a:cs typeface="Arial"/>
              <a:sym typeface="Arial"/>
            </a:endParaRPr>
          </a:p>
        </p:txBody>
      </p:sp>
      <p:sp>
        <p:nvSpPr>
          <p:cNvPr id="8" name="Google Shape;573;p82">
            <a:extLst>
              <a:ext uri="{FF2B5EF4-FFF2-40B4-BE49-F238E27FC236}">
                <a16:creationId xmlns:a16="http://schemas.microsoft.com/office/drawing/2014/main" id="{46121B80-42FD-4BEE-BD38-9305F700323C}"/>
              </a:ext>
            </a:extLst>
          </p:cNvPr>
          <p:cNvSpPr txBox="1">
            <a:spLocks/>
          </p:cNvSpPr>
          <p:nvPr/>
        </p:nvSpPr>
        <p:spPr>
          <a:xfrm>
            <a:off x="7649765" y="4608102"/>
            <a:ext cx="4028700" cy="888600"/>
          </a:xfrm>
          <a:prstGeom prst="rect">
            <a:avLst/>
          </a:prstGeom>
          <a:noFill/>
          <a:ln>
            <a:noFill/>
          </a:ln>
        </p:spPr>
        <p:txBody>
          <a:bodyPr spcFirstLastPara="1" vert="horz" wrap="square" lIns="0" tIns="0" rIns="0" bIns="0" rtlCol="0" anchor="ctr" anchorCtr="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2400" b="1" dirty="0">
                <a:solidFill>
                  <a:srgbClr val="047364"/>
                </a:solidFill>
              </a:rPr>
              <a:t>Task → To Do</a:t>
            </a:r>
            <a:endParaRPr lang="en-US" sz="2400" dirty="0">
              <a:solidFill>
                <a:srgbClr val="047364"/>
              </a:solidFill>
              <a:latin typeface="Arial"/>
              <a:ea typeface="Arial"/>
              <a:cs typeface="Arial"/>
              <a:sym typeface="Arial"/>
            </a:endParaRPr>
          </a:p>
        </p:txBody>
      </p:sp>
      <p:sp>
        <p:nvSpPr>
          <p:cNvPr id="3" name="Date Placeholder 2">
            <a:extLst>
              <a:ext uri="{FF2B5EF4-FFF2-40B4-BE49-F238E27FC236}">
                <a16:creationId xmlns:a16="http://schemas.microsoft.com/office/drawing/2014/main" id="{FA34DF21-797D-4B01-A772-AF09870874D1}"/>
              </a:ext>
            </a:extLst>
          </p:cNvPr>
          <p:cNvSpPr>
            <a:spLocks noGrp="1"/>
          </p:cNvSpPr>
          <p:nvPr>
            <p:ph type="dt" sz="half" idx="10"/>
          </p:nvPr>
        </p:nvSpPr>
        <p:spPr/>
        <p:txBody>
          <a:bodyPr/>
          <a:lstStyle/>
          <a:p>
            <a:fld id="{0D77C63B-46DB-4BF7-9243-976BCD7234DC}" type="datetime1">
              <a:rPr lang="de-DE" smtClean="0"/>
              <a:t>15.11.2019</a:t>
            </a:fld>
            <a:endParaRPr lang="de-DE"/>
          </a:p>
        </p:txBody>
      </p:sp>
      <p:sp>
        <p:nvSpPr>
          <p:cNvPr id="4" name="Slide Number Placeholder 3">
            <a:extLst>
              <a:ext uri="{FF2B5EF4-FFF2-40B4-BE49-F238E27FC236}">
                <a16:creationId xmlns:a16="http://schemas.microsoft.com/office/drawing/2014/main" id="{8113A1F4-56B0-4B5C-9778-07F0B85B3C77}"/>
              </a:ext>
            </a:extLst>
          </p:cNvPr>
          <p:cNvSpPr>
            <a:spLocks noGrp="1"/>
          </p:cNvSpPr>
          <p:nvPr>
            <p:ph type="sldNum" sz="quarter" idx="12"/>
          </p:nvPr>
        </p:nvSpPr>
        <p:spPr/>
        <p:txBody>
          <a:bodyPr/>
          <a:lstStyle/>
          <a:p>
            <a:fld id="{424ABE73-7CBB-4C84-8119-49FA64EF6D4E}" type="slidenum">
              <a:rPr lang="de-DE" smtClean="0"/>
              <a:t>49</a:t>
            </a:fld>
            <a:endParaRPr lang="de-DE"/>
          </a:p>
        </p:txBody>
      </p:sp>
    </p:spTree>
    <p:extLst>
      <p:ext uri="{BB962C8B-B14F-4D97-AF65-F5344CB8AC3E}">
        <p14:creationId xmlns:p14="http://schemas.microsoft.com/office/powerpoint/2010/main" val="1788615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nsertedImage">
            <a:extLst>
              <a:ext uri="{FF2B5EF4-FFF2-40B4-BE49-F238E27FC236}">
                <a16:creationId xmlns:a16="http://schemas.microsoft.com/office/drawing/2014/main" id="{0F6A55E6-3B35-4490-BB08-FEA703CB496C}"/>
              </a:ext>
            </a:extLst>
          </p:cNvPr>
          <p:cNvPicPr>
            <a:picLocks noGrp="1"/>
          </p:cNvPicPr>
          <p:nvPr>
            <p:ph type="pic" sz="quarter" idx="10"/>
          </p:nvPr>
        </p:nvPicPr>
        <p:blipFill>
          <a:blip r:embed="rId2"/>
          <a:srcRect t="31094" b="31094"/>
          <a:stretch>
            <a:fillRect/>
          </a:stretch>
        </p:blipFill>
        <p:spPr/>
      </p:pic>
      <p:sp>
        <p:nvSpPr>
          <p:cNvPr id="9" name="Titel 2">
            <a:extLst>
              <a:ext uri="{FF2B5EF4-FFF2-40B4-BE49-F238E27FC236}">
                <a16:creationId xmlns:a16="http://schemas.microsoft.com/office/drawing/2014/main" id="{EF1C6931-5F0F-4A6A-BACD-426BD3A04098}"/>
              </a:ext>
            </a:extLst>
          </p:cNvPr>
          <p:cNvSpPr txBox="1">
            <a:spLocks/>
          </p:cNvSpPr>
          <p:nvPr/>
        </p:nvSpPr>
        <p:spPr>
          <a:xfrm>
            <a:off x="831850" y="4476997"/>
            <a:ext cx="10515600" cy="1742828"/>
          </a:xfrm>
          <a:prstGeom prst="rect">
            <a:avLst/>
          </a:prstGeom>
        </p:spPr>
        <p:txBody>
          <a:bodyPr vert="horz" lIns="0" tIns="0" rIns="0" bIns="36000" rtlCol="0" anchor="ctr" anchorCtr="0">
            <a:noAutofit/>
          </a:bodyPr>
          <a:lstStyle>
            <a:lvl1pPr algn="l" defTabSz="914400" rtl="0" eaLnBrk="1" latinLnBrk="0" hangingPunct="1">
              <a:lnSpc>
                <a:spcPct val="90000"/>
              </a:lnSpc>
              <a:spcBef>
                <a:spcPct val="0"/>
              </a:spcBef>
              <a:buNone/>
              <a:defRPr sz="2400" kern="1200">
                <a:solidFill>
                  <a:schemeClr val="bg1"/>
                </a:solidFill>
                <a:latin typeface="+mj-lt"/>
                <a:ea typeface="+mj-ea"/>
                <a:cs typeface="+mj-cs"/>
              </a:defRPr>
            </a:lvl1pPr>
          </a:lstStyle>
          <a:p>
            <a:r>
              <a:rPr lang="de-DE" sz="3600" dirty="0"/>
              <a:t>Warum Scrum und warum die Scrum Prüfung?</a:t>
            </a:r>
          </a:p>
        </p:txBody>
      </p:sp>
    </p:spTree>
    <p:extLst>
      <p:ext uri="{BB962C8B-B14F-4D97-AF65-F5344CB8AC3E}">
        <p14:creationId xmlns:p14="http://schemas.microsoft.com/office/powerpoint/2010/main" val="38063003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en-US" dirty="0"/>
              <a:t>User Story Phrase</a:t>
            </a:r>
            <a:endParaRPr lang="de-DE" dirty="0"/>
          </a:p>
        </p:txBody>
      </p:sp>
      <p:sp>
        <p:nvSpPr>
          <p:cNvPr id="10" name="Google Shape;579;p83">
            <a:extLst>
              <a:ext uri="{FF2B5EF4-FFF2-40B4-BE49-F238E27FC236}">
                <a16:creationId xmlns:a16="http://schemas.microsoft.com/office/drawing/2014/main" id="{422A6C48-8751-4157-82B6-331F568F4B97}"/>
              </a:ext>
            </a:extLst>
          </p:cNvPr>
          <p:cNvSpPr txBox="1"/>
          <p:nvPr/>
        </p:nvSpPr>
        <p:spPr>
          <a:xfrm>
            <a:off x="838200" y="2882193"/>
            <a:ext cx="10952677" cy="487336"/>
          </a:xfrm>
          <a:prstGeom prst="rect">
            <a:avLst/>
          </a:prstGeom>
          <a:solidFill>
            <a:srgbClr val="047364"/>
          </a:solidFill>
          <a:ln>
            <a:noFill/>
          </a:ln>
        </p:spPr>
        <p:txBody>
          <a:bodyPr spcFirstLastPara="1" wrap="square" lIns="91425" tIns="91425" rIns="91425" bIns="91425" anchor="t" anchorCtr="0">
            <a:noAutofit/>
          </a:bodyPr>
          <a:lstStyle/>
          <a:p>
            <a:pPr lvl="0" algn="ctr"/>
            <a:r>
              <a:rPr lang="en-US" sz="2000" dirty="0">
                <a:solidFill>
                  <a:srgbClr val="FFFFFF"/>
                </a:solidFill>
                <a:latin typeface="Courier New" panose="02070309020205020404" pitchFamily="49" charset="0"/>
                <a:cs typeface="Courier New" panose="02070309020205020404" pitchFamily="49" charset="0"/>
              </a:rPr>
              <a:t>As a &lt; type of user &gt;, I want &lt; some goal &gt; so that &lt; some reason &gt;.</a:t>
            </a:r>
            <a:endParaRPr sz="5400" dirty="0">
              <a:solidFill>
                <a:srgbClr val="FFFFFF"/>
              </a:solidFill>
              <a:latin typeface="Courier New" panose="02070309020205020404" pitchFamily="49" charset="0"/>
              <a:cs typeface="Courier New" panose="02070309020205020404" pitchFamily="49" charset="0"/>
            </a:endParaRPr>
          </a:p>
        </p:txBody>
      </p:sp>
      <p:sp>
        <p:nvSpPr>
          <p:cNvPr id="5" name="Google Shape;579;p83">
            <a:extLst>
              <a:ext uri="{FF2B5EF4-FFF2-40B4-BE49-F238E27FC236}">
                <a16:creationId xmlns:a16="http://schemas.microsoft.com/office/drawing/2014/main" id="{B44EB865-CA37-46D4-AD36-88165EDAF34A}"/>
              </a:ext>
            </a:extLst>
          </p:cNvPr>
          <p:cNvSpPr txBox="1"/>
          <p:nvPr/>
        </p:nvSpPr>
        <p:spPr>
          <a:xfrm>
            <a:off x="838200" y="3975807"/>
            <a:ext cx="10952677" cy="487336"/>
          </a:xfrm>
          <a:prstGeom prst="rect">
            <a:avLst/>
          </a:prstGeom>
          <a:solidFill>
            <a:srgbClr val="047364"/>
          </a:solidFill>
          <a:ln>
            <a:noFill/>
          </a:ln>
        </p:spPr>
        <p:txBody>
          <a:bodyPr spcFirstLastPara="1" wrap="square" lIns="91425" tIns="91425" rIns="91425" bIns="91425" anchor="t" anchorCtr="0">
            <a:noAutofit/>
          </a:bodyPr>
          <a:lstStyle/>
          <a:p>
            <a:pPr lvl="0" algn="ctr"/>
            <a:r>
              <a:rPr lang="de-DE" sz="2000" dirty="0">
                <a:solidFill>
                  <a:srgbClr val="FFFFFF"/>
                </a:solidFill>
                <a:latin typeface="Courier New" panose="02070309020205020404" pitchFamily="49" charset="0"/>
                <a:cs typeface="Courier New" panose="02070309020205020404" pitchFamily="49" charset="0"/>
              </a:rPr>
              <a:t>Als &lt;Rolle&gt; möchte ich &lt;Ziel/Wunsch&gt;, um &lt;Nutzen&gt;.</a:t>
            </a:r>
            <a:endParaRPr sz="5400" dirty="0">
              <a:solidFill>
                <a:srgbClr val="FFFFFF"/>
              </a:solidFill>
              <a:latin typeface="Courier New" panose="02070309020205020404" pitchFamily="49" charset="0"/>
              <a:cs typeface="Courier New" panose="02070309020205020404" pitchFamily="49" charset="0"/>
            </a:endParaRPr>
          </a:p>
        </p:txBody>
      </p:sp>
      <p:sp>
        <p:nvSpPr>
          <p:cNvPr id="3" name="Date Placeholder 2">
            <a:extLst>
              <a:ext uri="{FF2B5EF4-FFF2-40B4-BE49-F238E27FC236}">
                <a16:creationId xmlns:a16="http://schemas.microsoft.com/office/drawing/2014/main" id="{2224A1D3-8883-40DD-ABDA-6F4DCAADE075}"/>
              </a:ext>
            </a:extLst>
          </p:cNvPr>
          <p:cNvSpPr>
            <a:spLocks noGrp="1"/>
          </p:cNvSpPr>
          <p:nvPr>
            <p:ph type="dt" sz="half" idx="10"/>
          </p:nvPr>
        </p:nvSpPr>
        <p:spPr/>
        <p:txBody>
          <a:bodyPr/>
          <a:lstStyle/>
          <a:p>
            <a:fld id="{8D9D08EE-7E1A-4774-B204-12EB129AC665}" type="datetime1">
              <a:rPr lang="de-DE" smtClean="0"/>
              <a:t>15.11.2019</a:t>
            </a:fld>
            <a:endParaRPr lang="de-DE"/>
          </a:p>
        </p:txBody>
      </p:sp>
      <p:sp>
        <p:nvSpPr>
          <p:cNvPr id="4" name="Slide Number Placeholder 3">
            <a:extLst>
              <a:ext uri="{FF2B5EF4-FFF2-40B4-BE49-F238E27FC236}">
                <a16:creationId xmlns:a16="http://schemas.microsoft.com/office/drawing/2014/main" id="{4BA1E301-9BB8-4B18-AE76-5F9E3A3A6ADD}"/>
              </a:ext>
            </a:extLst>
          </p:cNvPr>
          <p:cNvSpPr>
            <a:spLocks noGrp="1"/>
          </p:cNvSpPr>
          <p:nvPr>
            <p:ph type="sldNum" sz="quarter" idx="12"/>
          </p:nvPr>
        </p:nvSpPr>
        <p:spPr/>
        <p:txBody>
          <a:bodyPr/>
          <a:lstStyle/>
          <a:p>
            <a:fld id="{424ABE73-7CBB-4C84-8119-49FA64EF6D4E}" type="slidenum">
              <a:rPr lang="de-DE" smtClean="0"/>
              <a:t>50</a:t>
            </a:fld>
            <a:endParaRPr lang="de-DE"/>
          </a:p>
        </p:txBody>
      </p:sp>
    </p:spTree>
    <p:extLst>
      <p:ext uri="{BB962C8B-B14F-4D97-AF65-F5344CB8AC3E}">
        <p14:creationId xmlns:p14="http://schemas.microsoft.com/office/powerpoint/2010/main" val="27334646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pPr fontAlgn="base"/>
            <a:r>
              <a:rPr lang="de-DE" dirty="0"/>
              <a:t>User Storys und das INVEST-Prinzip</a:t>
            </a:r>
          </a:p>
        </p:txBody>
      </p:sp>
      <p:graphicFrame>
        <p:nvGraphicFramePr>
          <p:cNvPr id="3" name="Tabelle 2">
            <a:extLst>
              <a:ext uri="{FF2B5EF4-FFF2-40B4-BE49-F238E27FC236}">
                <a16:creationId xmlns:a16="http://schemas.microsoft.com/office/drawing/2014/main" id="{EA8557D5-F430-4F44-8066-BC5A122C5587}"/>
              </a:ext>
            </a:extLst>
          </p:cNvPr>
          <p:cNvGraphicFramePr>
            <a:graphicFrameLocks noGrp="1"/>
          </p:cNvGraphicFramePr>
          <p:nvPr>
            <p:extLst>
              <p:ext uri="{D42A27DB-BD31-4B8C-83A1-F6EECF244321}">
                <p14:modId xmlns:p14="http://schemas.microsoft.com/office/powerpoint/2010/main" val="2976917855"/>
              </p:ext>
            </p:extLst>
          </p:nvPr>
        </p:nvGraphicFramePr>
        <p:xfrm>
          <a:off x="838201" y="1646006"/>
          <a:ext cx="10515600" cy="4351338"/>
        </p:xfrm>
        <a:graphic>
          <a:graphicData uri="http://schemas.openxmlformats.org/drawingml/2006/table">
            <a:tbl>
              <a:tblPr/>
              <a:tblGrid>
                <a:gridCol w="2177803">
                  <a:extLst>
                    <a:ext uri="{9D8B030D-6E8A-4147-A177-3AD203B41FA5}">
                      <a16:colId xmlns:a16="http://schemas.microsoft.com/office/drawing/2014/main" val="251453235"/>
                    </a:ext>
                  </a:extLst>
                </a:gridCol>
                <a:gridCol w="1934891">
                  <a:extLst>
                    <a:ext uri="{9D8B030D-6E8A-4147-A177-3AD203B41FA5}">
                      <a16:colId xmlns:a16="http://schemas.microsoft.com/office/drawing/2014/main" val="562526664"/>
                    </a:ext>
                  </a:extLst>
                </a:gridCol>
                <a:gridCol w="6402906">
                  <a:extLst>
                    <a:ext uri="{9D8B030D-6E8A-4147-A177-3AD203B41FA5}">
                      <a16:colId xmlns:a16="http://schemas.microsoft.com/office/drawing/2014/main" val="1666232168"/>
                    </a:ext>
                  </a:extLst>
                </a:gridCol>
              </a:tblGrid>
              <a:tr h="836085">
                <a:tc>
                  <a:txBody>
                    <a:bodyPr/>
                    <a:lstStyle/>
                    <a:p>
                      <a:pPr fontAlgn="base"/>
                      <a:r>
                        <a:rPr lang="en-US" sz="1800" b="0" dirty="0">
                          <a:solidFill>
                            <a:srgbClr val="049A78"/>
                          </a:solidFill>
                          <a:effectLst/>
                          <a:latin typeface="+mn-lt"/>
                        </a:rPr>
                        <a:t>I</a:t>
                      </a:r>
                      <a:r>
                        <a:rPr lang="en-US" sz="1800" b="0" dirty="0">
                          <a:effectLst/>
                          <a:latin typeface="+mn-lt"/>
                        </a:rPr>
                        <a:t>ndependent</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b="0">
                          <a:effectLst/>
                          <a:latin typeface="+mn-lt"/>
                        </a:rPr>
                        <a:t>Unabhängig</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b="0" dirty="0">
                          <a:effectLst/>
                          <a:latin typeface="+mn-lt"/>
                        </a:rPr>
                        <a:t>User Story kann für sich stehen, ohne von anderen User Storys abhängig zu sein.</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621362223"/>
                  </a:ext>
                </a:extLst>
              </a:tr>
              <a:tr h="1057809">
                <a:tc>
                  <a:txBody>
                    <a:bodyPr/>
                    <a:lstStyle/>
                    <a:p>
                      <a:pPr fontAlgn="base"/>
                      <a:r>
                        <a:rPr lang="en-US" sz="1800" b="0" dirty="0">
                          <a:solidFill>
                            <a:srgbClr val="049A78"/>
                          </a:solidFill>
                          <a:effectLst/>
                          <a:latin typeface="+mn-lt"/>
                        </a:rPr>
                        <a:t>N</a:t>
                      </a:r>
                      <a:r>
                        <a:rPr lang="en-US" sz="1800" b="0" dirty="0">
                          <a:effectLst/>
                          <a:latin typeface="+mn-lt"/>
                        </a:rPr>
                        <a:t>egotiable</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dirty="0" err="1">
                          <a:effectLst/>
                          <a:latin typeface="+mn-lt"/>
                        </a:rPr>
                        <a:t>Verhandelbar</a:t>
                      </a:r>
                      <a:endParaRPr lang="en-US" sz="1800" dirty="0">
                        <a:effectLst/>
                        <a:latin typeface="+mn-lt"/>
                      </a:endParaRP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dirty="0">
                          <a:effectLst/>
                          <a:latin typeface="+mn-lt"/>
                        </a:rPr>
                        <a:t>User Story umfasst am Anfang wenige Details und wird nach und nach in Diskussion detaillierter.</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1273951002"/>
                  </a:ext>
                </a:extLst>
              </a:tr>
              <a:tr h="614361">
                <a:tc>
                  <a:txBody>
                    <a:bodyPr/>
                    <a:lstStyle/>
                    <a:p>
                      <a:pPr fontAlgn="base"/>
                      <a:r>
                        <a:rPr lang="en-US" sz="1800" b="0" dirty="0">
                          <a:solidFill>
                            <a:srgbClr val="049A78"/>
                          </a:solidFill>
                          <a:effectLst/>
                          <a:latin typeface="+mn-lt"/>
                        </a:rPr>
                        <a:t>V</a:t>
                      </a:r>
                      <a:r>
                        <a:rPr lang="en-US" sz="1800" b="0" dirty="0">
                          <a:effectLst/>
                          <a:latin typeface="+mn-lt"/>
                        </a:rPr>
                        <a:t>aluable</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a:effectLst/>
                          <a:latin typeface="+mn-lt"/>
                        </a:rPr>
                        <a:t>Wertvoll</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dirty="0">
                          <a:effectLst/>
                          <a:latin typeface="+mn-lt"/>
                        </a:rPr>
                        <a:t>User Story bringt Anwender/Kunden einen Mehrwert.</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2891614152"/>
                  </a:ext>
                </a:extLst>
              </a:tr>
              <a:tr h="614361">
                <a:tc>
                  <a:txBody>
                    <a:bodyPr/>
                    <a:lstStyle/>
                    <a:p>
                      <a:pPr fontAlgn="base"/>
                      <a:r>
                        <a:rPr lang="en-US" sz="1800" b="0" dirty="0">
                          <a:solidFill>
                            <a:srgbClr val="049A78"/>
                          </a:solidFill>
                          <a:effectLst/>
                          <a:latin typeface="+mn-lt"/>
                        </a:rPr>
                        <a:t>E</a:t>
                      </a:r>
                      <a:r>
                        <a:rPr lang="en-US" sz="1800" b="0" dirty="0">
                          <a:effectLst/>
                          <a:latin typeface="+mn-lt"/>
                        </a:rPr>
                        <a:t>stimable</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a:effectLst/>
                          <a:latin typeface="+mn-lt"/>
                        </a:rPr>
                        <a:t>Schätzbar</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a:effectLst/>
                          <a:latin typeface="+mn-lt"/>
                        </a:rPr>
                        <a:t>Aufwand der User Story lässt sich durch Entwickler schätzen.</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1014989977"/>
                  </a:ext>
                </a:extLst>
              </a:tr>
              <a:tr h="688269">
                <a:tc>
                  <a:txBody>
                    <a:bodyPr/>
                    <a:lstStyle/>
                    <a:p>
                      <a:pPr fontAlgn="base"/>
                      <a:r>
                        <a:rPr lang="en-US" sz="1800" b="0" dirty="0">
                          <a:solidFill>
                            <a:srgbClr val="049A78"/>
                          </a:solidFill>
                          <a:effectLst/>
                          <a:latin typeface="+mn-lt"/>
                        </a:rPr>
                        <a:t>S</a:t>
                      </a:r>
                      <a:r>
                        <a:rPr lang="en-US" sz="1800" b="0" dirty="0">
                          <a:effectLst/>
                          <a:latin typeface="+mn-lt"/>
                        </a:rPr>
                        <a:t>mall</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a:effectLst/>
                          <a:latin typeface="+mn-lt"/>
                        </a:rPr>
                        <a:t>Klein</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a:effectLst/>
                          <a:latin typeface="+mn-lt"/>
                        </a:rPr>
                        <a:t>User Story muss innerhalb einer Iteration implementierbar sein.</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640781589"/>
                  </a:ext>
                </a:extLst>
              </a:tr>
              <a:tr h="540453">
                <a:tc>
                  <a:txBody>
                    <a:bodyPr/>
                    <a:lstStyle/>
                    <a:p>
                      <a:pPr fontAlgn="base"/>
                      <a:r>
                        <a:rPr lang="en-US" sz="1800" b="0" dirty="0">
                          <a:solidFill>
                            <a:srgbClr val="049A78"/>
                          </a:solidFill>
                          <a:effectLst/>
                          <a:latin typeface="+mn-lt"/>
                        </a:rPr>
                        <a:t>T</a:t>
                      </a:r>
                      <a:r>
                        <a:rPr lang="en-US" sz="1800" b="0" dirty="0">
                          <a:effectLst/>
                          <a:latin typeface="+mn-lt"/>
                        </a:rPr>
                        <a:t>estable</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en-US" sz="1800">
                          <a:effectLst/>
                          <a:latin typeface="+mn-lt"/>
                        </a:rPr>
                        <a:t>Testbar</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tc>
                  <a:txBody>
                    <a:bodyPr/>
                    <a:lstStyle/>
                    <a:p>
                      <a:pPr fontAlgn="base"/>
                      <a:r>
                        <a:rPr lang="de-DE" sz="1800" dirty="0">
                          <a:effectLst/>
                          <a:latin typeface="+mn-lt"/>
                        </a:rPr>
                        <a:t>User Story muss sich überprüfen lassen können.</a:t>
                      </a:r>
                    </a:p>
                  </a:txBody>
                  <a:tcPr marL="15398" marR="15398" marT="11548" marB="11548" anchor="ctr">
                    <a:lnL w="4763" cap="flat" cmpd="sng" algn="ctr">
                      <a:solidFill>
                        <a:srgbClr val="E1E1E1"/>
                      </a:solidFill>
                      <a:prstDash val="solid"/>
                      <a:round/>
                      <a:headEnd type="none" w="med" len="med"/>
                      <a:tailEnd type="none" w="med" len="med"/>
                    </a:lnL>
                    <a:lnR w="4763" cap="flat" cmpd="sng" algn="ctr">
                      <a:solidFill>
                        <a:srgbClr val="E1E1E1"/>
                      </a:solidFill>
                      <a:prstDash val="solid"/>
                      <a:round/>
                      <a:headEnd type="none" w="med" len="med"/>
                      <a:tailEnd type="none" w="med" len="med"/>
                    </a:lnR>
                    <a:lnT w="4763" cap="flat" cmpd="sng" algn="ctr">
                      <a:solidFill>
                        <a:srgbClr val="E1E1E1"/>
                      </a:solidFill>
                      <a:prstDash val="solid"/>
                      <a:round/>
                      <a:headEnd type="none" w="med" len="med"/>
                      <a:tailEnd type="none" w="med" len="med"/>
                    </a:lnT>
                    <a:lnB w="4763" cap="flat" cmpd="sng" algn="ctr">
                      <a:solidFill>
                        <a:srgbClr val="E1E1E1"/>
                      </a:solidFill>
                      <a:prstDash val="solid"/>
                      <a:round/>
                      <a:headEnd type="none" w="med" len="med"/>
                      <a:tailEnd type="none" w="med" len="med"/>
                    </a:lnB>
                    <a:solidFill>
                      <a:srgbClr val="FFFFFF"/>
                    </a:solidFill>
                  </a:tcPr>
                </a:tc>
                <a:extLst>
                  <a:ext uri="{0D108BD9-81ED-4DB2-BD59-A6C34878D82A}">
                    <a16:rowId xmlns:a16="http://schemas.microsoft.com/office/drawing/2014/main" val="1255817905"/>
                  </a:ext>
                </a:extLst>
              </a:tr>
            </a:tbl>
          </a:graphicData>
        </a:graphic>
      </p:graphicFrame>
      <p:sp>
        <p:nvSpPr>
          <p:cNvPr id="4" name="Date Placeholder 3">
            <a:extLst>
              <a:ext uri="{FF2B5EF4-FFF2-40B4-BE49-F238E27FC236}">
                <a16:creationId xmlns:a16="http://schemas.microsoft.com/office/drawing/2014/main" id="{DFF09D7E-4F3F-4A54-9E9B-A53AAC9994BB}"/>
              </a:ext>
            </a:extLst>
          </p:cNvPr>
          <p:cNvSpPr>
            <a:spLocks noGrp="1"/>
          </p:cNvSpPr>
          <p:nvPr>
            <p:ph type="dt" sz="half" idx="10"/>
          </p:nvPr>
        </p:nvSpPr>
        <p:spPr/>
        <p:txBody>
          <a:bodyPr/>
          <a:lstStyle/>
          <a:p>
            <a:fld id="{C607FFC3-8D17-40CD-BBD5-57F0EFFD41CA}" type="datetime1">
              <a:rPr lang="de-DE" smtClean="0"/>
              <a:t>15.11.2019</a:t>
            </a:fld>
            <a:endParaRPr lang="de-DE"/>
          </a:p>
        </p:txBody>
      </p:sp>
      <p:sp>
        <p:nvSpPr>
          <p:cNvPr id="5" name="Slide Number Placeholder 4">
            <a:extLst>
              <a:ext uri="{FF2B5EF4-FFF2-40B4-BE49-F238E27FC236}">
                <a16:creationId xmlns:a16="http://schemas.microsoft.com/office/drawing/2014/main" id="{94F2FDE1-6787-4AAD-AC87-EA0679606C71}"/>
              </a:ext>
            </a:extLst>
          </p:cNvPr>
          <p:cNvSpPr>
            <a:spLocks noGrp="1"/>
          </p:cNvSpPr>
          <p:nvPr>
            <p:ph type="sldNum" sz="quarter" idx="12"/>
          </p:nvPr>
        </p:nvSpPr>
        <p:spPr/>
        <p:txBody>
          <a:bodyPr/>
          <a:lstStyle/>
          <a:p>
            <a:fld id="{424ABE73-7CBB-4C84-8119-49FA64EF6D4E}" type="slidenum">
              <a:rPr lang="de-DE" smtClean="0"/>
              <a:t>51</a:t>
            </a:fld>
            <a:endParaRPr lang="de-DE"/>
          </a:p>
        </p:txBody>
      </p:sp>
    </p:spTree>
    <p:extLst>
      <p:ext uri="{BB962C8B-B14F-4D97-AF65-F5344CB8AC3E}">
        <p14:creationId xmlns:p14="http://schemas.microsoft.com/office/powerpoint/2010/main" val="35840138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283578"/>
            <a:ext cx="10108800" cy="2653200"/>
          </a:xfrm>
        </p:spPr>
        <p:txBody>
          <a:bodyPr/>
          <a:lstStyle/>
          <a:p>
            <a:r>
              <a:rPr lang="en-US" dirty="0"/>
              <a:t>Wie </a:t>
            </a:r>
            <a:r>
              <a:rPr lang="en-US" dirty="0" err="1"/>
              <a:t>können</a:t>
            </a:r>
            <a:r>
              <a:rPr lang="en-US" dirty="0"/>
              <a:t> </a:t>
            </a:r>
            <a:r>
              <a:rPr lang="en-US" dirty="0" err="1"/>
              <a:t>Prinzipien</a:t>
            </a:r>
            <a:r>
              <a:rPr lang="en-US" dirty="0"/>
              <a:t> </a:t>
            </a:r>
            <a:r>
              <a:rPr lang="en-US" dirty="0" err="1"/>
              <a:t>erreicht</a:t>
            </a:r>
            <a:r>
              <a:rPr lang="en-US" dirty="0"/>
              <a:t> warden?</a:t>
            </a:r>
          </a:p>
        </p:txBody>
      </p:sp>
    </p:spTree>
    <p:extLst>
      <p:ext uri="{BB962C8B-B14F-4D97-AF65-F5344CB8AC3E}">
        <p14:creationId xmlns:p14="http://schemas.microsoft.com/office/powerpoint/2010/main" val="733886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FE2A203C-BE15-493C-8C07-36412AEBA623}"/>
              </a:ext>
            </a:extLst>
          </p:cNvPr>
          <p:cNvSpPr>
            <a:spLocks noGrp="1"/>
          </p:cNvSpPr>
          <p:nvPr>
            <p:ph type="dt" sz="half" idx="10"/>
          </p:nvPr>
        </p:nvSpPr>
        <p:spPr/>
        <p:txBody>
          <a:bodyPr/>
          <a:lstStyle/>
          <a:p>
            <a:fld id="{3035EBEB-5982-43F1-B8D6-68D4DB5FCEFF}" type="datetime1">
              <a:rPr lang="de-DE" smtClean="0"/>
              <a:t>15.11.2019</a:t>
            </a:fld>
            <a:endParaRPr lang="de-DE"/>
          </a:p>
        </p:txBody>
      </p:sp>
      <p:sp>
        <p:nvSpPr>
          <p:cNvPr id="4" name="Slide Number Placeholder 3">
            <a:extLst>
              <a:ext uri="{FF2B5EF4-FFF2-40B4-BE49-F238E27FC236}">
                <a16:creationId xmlns:a16="http://schemas.microsoft.com/office/drawing/2014/main" id="{D825C87F-8978-412D-B550-28069AB73568}"/>
              </a:ext>
            </a:extLst>
          </p:cNvPr>
          <p:cNvSpPr>
            <a:spLocks noGrp="1"/>
          </p:cNvSpPr>
          <p:nvPr>
            <p:ph type="sldNum" sz="quarter" idx="12"/>
          </p:nvPr>
        </p:nvSpPr>
        <p:spPr/>
        <p:txBody>
          <a:bodyPr/>
          <a:lstStyle/>
          <a:p>
            <a:fld id="{424ABE73-7CBB-4C84-8119-49FA64EF6D4E}" type="slidenum">
              <a:rPr lang="de-DE" smtClean="0"/>
              <a:t>53</a:t>
            </a:fld>
            <a:endParaRPr lang="de-DE"/>
          </a:p>
        </p:txBody>
      </p:sp>
    </p:spTree>
    <p:extLst>
      <p:ext uri="{BB962C8B-B14F-4D97-AF65-F5344CB8AC3E}">
        <p14:creationId xmlns:p14="http://schemas.microsoft.com/office/powerpoint/2010/main" val="23182162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A85B48B-CF7B-43B2-B5E9-8793EDEB8EDC}"/>
              </a:ext>
            </a:extLst>
          </p:cNvPr>
          <p:cNvSpPr>
            <a:spLocks noGrp="1"/>
          </p:cNvSpPr>
          <p:nvPr>
            <p:ph idx="1"/>
          </p:nvPr>
        </p:nvSpPr>
        <p:spPr/>
        <p:txBody>
          <a:bodyPr/>
          <a:lstStyle/>
          <a:p>
            <a:r>
              <a:rPr lang="de-DE" dirty="0"/>
              <a:t>Wir stellen Tasks für unsere Stadt!</a:t>
            </a:r>
          </a:p>
          <a:p>
            <a:r>
              <a:rPr lang="de-DE" dirty="0"/>
              <a:t>Jedes Team bekommt ein Bauwerk und ist für diese Funktion verantwortlich.</a:t>
            </a:r>
          </a:p>
          <a:p>
            <a:r>
              <a:rPr lang="de-DE" dirty="0"/>
              <a:t>Schreibt die Aufgaben, die ihr plant, wenn ihr für das jeweilige Bauwerk 5 Minuten Zeit habt es zu bauen.</a:t>
            </a:r>
          </a:p>
          <a:p>
            <a:r>
              <a:rPr lang="de-DE" dirty="0"/>
              <a:t>Ihr habt 5 Minuten Zeit!</a:t>
            </a:r>
            <a:endParaRPr lang="en-DE" dirty="0"/>
          </a:p>
          <a:p>
            <a:endParaRPr lang="en-US" dirty="0"/>
          </a:p>
        </p:txBody>
      </p:sp>
      <p:sp>
        <p:nvSpPr>
          <p:cNvPr id="4" name="Foliennummernplatzhalter 3">
            <a:extLst>
              <a:ext uri="{FF2B5EF4-FFF2-40B4-BE49-F238E27FC236}">
                <a16:creationId xmlns:a16="http://schemas.microsoft.com/office/drawing/2014/main" id="{2D5F10C4-D025-4575-9175-5568081CB4CF}"/>
              </a:ext>
            </a:extLst>
          </p:cNvPr>
          <p:cNvSpPr>
            <a:spLocks noGrp="1"/>
          </p:cNvSpPr>
          <p:nvPr>
            <p:ph type="sldNum" sz="quarter" idx="12"/>
          </p:nvPr>
        </p:nvSpPr>
        <p:spPr/>
        <p:txBody>
          <a:bodyPr/>
          <a:lstStyle/>
          <a:p>
            <a:fld id="{248C2536-0979-4352-A1C4-768983101040}" type="slidenum">
              <a:rPr lang="en-US" smtClean="0"/>
              <a:t>54</a:t>
            </a:fld>
            <a:endParaRPr lang="en-US" dirty="0"/>
          </a:p>
        </p:txBody>
      </p:sp>
      <p:pic>
        <p:nvPicPr>
          <p:cNvPr id="8" name="InsertedImage">
            <a:extLst>
              <a:ext uri="{FF2B5EF4-FFF2-40B4-BE49-F238E27FC236}">
                <a16:creationId xmlns:a16="http://schemas.microsoft.com/office/drawing/2014/main" id="{68F20FA6-186B-4B0D-87C9-264BD8289B08}"/>
              </a:ext>
            </a:extLst>
          </p:cNvPr>
          <p:cNvPicPr>
            <a:picLocks noGrp="1" noChangeAspect="1"/>
          </p:cNvPicPr>
          <p:nvPr>
            <p:ph type="pic" sz="quarter" idx="15"/>
          </p:nvPr>
        </p:nvPicPr>
        <p:blipFill>
          <a:blip r:embed="rId3"/>
          <a:srcRect l="2192" r="2192"/>
          <a:stretch>
            <a:fillRect/>
          </a:stretch>
        </p:blipFill>
        <p:spPr/>
      </p:pic>
      <p:sp>
        <p:nvSpPr>
          <p:cNvPr id="6" name="Titel 5">
            <a:extLst>
              <a:ext uri="{FF2B5EF4-FFF2-40B4-BE49-F238E27FC236}">
                <a16:creationId xmlns:a16="http://schemas.microsoft.com/office/drawing/2014/main" id="{FBA62CBB-874E-4114-BDB6-B357952DC994}"/>
              </a:ext>
            </a:extLst>
          </p:cNvPr>
          <p:cNvSpPr>
            <a:spLocks noGrp="1"/>
          </p:cNvSpPr>
          <p:nvPr>
            <p:ph type="title"/>
          </p:nvPr>
        </p:nvSpPr>
        <p:spPr/>
        <p:txBody>
          <a:bodyPr/>
          <a:lstStyle/>
          <a:p>
            <a:r>
              <a:rPr lang="en-US" dirty="0"/>
              <a:t>LEGO-City</a:t>
            </a:r>
          </a:p>
        </p:txBody>
      </p:sp>
      <p:sp>
        <p:nvSpPr>
          <p:cNvPr id="3" name="Date Placeholder 2">
            <a:extLst>
              <a:ext uri="{FF2B5EF4-FFF2-40B4-BE49-F238E27FC236}">
                <a16:creationId xmlns:a16="http://schemas.microsoft.com/office/drawing/2014/main" id="{B4869039-A08A-4F1A-ACA6-191499833D84}"/>
              </a:ext>
            </a:extLst>
          </p:cNvPr>
          <p:cNvSpPr>
            <a:spLocks noGrp="1"/>
          </p:cNvSpPr>
          <p:nvPr>
            <p:ph type="dt" sz="half" idx="10"/>
          </p:nvPr>
        </p:nvSpPr>
        <p:spPr/>
        <p:txBody>
          <a:bodyPr/>
          <a:lstStyle/>
          <a:p>
            <a:fld id="{4F56EA27-FD19-4BC7-AF70-99F63B17C13D}" type="datetime1">
              <a:rPr lang="de-DE" smtClean="0"/>
              <a:t>15.11.2019</a:t>
            </a:fld>
            <a:endParaRPr lang="en-US" dirty="0"/>
          </a:p>
        </p:txBody>
      </p:sp>
    </p:spTree>
    <p:extLst>
      <p:ext uri="{BB962C8B-B14F-4D97-AF65-F5344CB8AC3E}">
        <p14:creationId xmlns:p14="http://schemas.microsoft.com/office/powerpoint/2010/main" val="14070977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A85B48B-CF7B-43B2-B5E9-8793EDEB8EDC}"/>
              </a:ext>
            </a:extLst>
          </p:cNvPr>
          <p:cNvSpPr>
            <a:spLocks noGrp="1"/>
          </p:cNvSpPr>
          <p:nvPr>
            <p:ph idx="1"/>
          </p:nvPr>
        </p:nvSpPr>
        <p:spPr/>
        <p:txBody>
          <a:bodyPr/>
          <a:lstStyle/>
          <a:p>
            <a:r>
              <a:rPr lang="de-DE" dirty="0"/>
              <a:t>Wir haben Folgendes vor!</a:t>
            </a:r>
            <a:endParaRPr lang="en-DE" dirty="0"/>
          </a:p>
          <a:p>
            <a:endParaRPr lang="en-US" dirty="0"/>
          </a:p>
        </p:txBody>
      </p:sp>
      <p:sp>
        <p:nvSpPr>
          <p:cNvPr id="4" name="Foliennummernplatzhalter 3">
            <a:extLst>
              <a:ext uri="{FF2B5EF4-FFF2-40B4-BE49-F238E27FC236}">
                <a16:creationId xmlns:a16="http://schemas.microsoft.com/office/drawing/2014/main" id="{2D5F10C4-D025-4575-9175-5568081CB4CF}"/>
              </a:ext>
            </a:extLst>
          </p:cNvPr>
          <p:cNvSpPr>
            <a:spLocks noGrp="1"/>
          </p:cNvSpPr>
          <p:nvPr>
            <p:ph type="sldNum" sz="quarter" idx="12"/>
          </p:nvPr>
        </p:nvSpPr>
        <p:spPr/>
        <p:txBody>
          <a:bodyPr/>
          <a:lstStyle/>
          <a:p>
            <a:fld id="{248C2536-0979-4352-A1C4-768983101040}" type="slidenum">
              <a:rPr lang="en-US" smtClean="0"/>
              <a:t>55</a:t>
            </a:fld>
            <a:endParaRPr lang="en-US" dirty="0"/>
          </a:p>
        </p:txBody>
      </p:sp>
      <p:pic>
        <p:nvPicPr>
          <p:cNvPr id="8" name="InsertedImage">
            <a:extLst>
              <a:ext uri="{FF2B5EF4-FFF2-40B4-BE49-F238E27FC236}">
                <a16:creationId xmlns:a16="http://schemas.microsoft.com/office/drawing/2014/main" id="{68F20FA6-186B-4B0D-87C9-264BD8289B08}"/>
              </a:ext>
            </a:extLst>
          </p:cNvPr>
          <p:cNvPicPr>
            <a:picLocks noGrp="1" noChangeAspect="1"/>
          </p:cNvPicPr>
          <p:nvPr>
            <p:ph type="pic" sz="quarter" idx="15"/>
          </p:nvPr>
        </p:nvPicPr>
        <p:blipFill>
          <a:blip r:embed="rId3"/>
          <a:srcRect l="2192" r="2192"/>
          <a:stretch>
            <a:fillRect/>
          </a:stretch>
        </p:blipFill>
        <p:spPr/>
      </p:pic>
      <p:sp>
        <p:nvSpPr>
          <p:cNvPr id="6" name="Titel 5">
            <a:extLst>
              <a:ext uri="{FF2B5EF4-FFF2-40B4-BE49-F238E27FC236}">
                <a16:creationId xmlns:a16="http://schemas.microsoft.com/office/drawing/2014/main" id="{FBA62CBB-874E-4114-BDB6-B357952DC994}"/>
              </a:ext>
            </a:extLst>
          </p:cNvPr>
          <p:cNvSpPr>
            <a:spLocks noGrp="1"/>
          </p:cNvSpPr>
          <p:nvPr>
            <p:ph type="title"/>
          </p:nvPr>
        </p:nvSpPr>
        <p:spPr/>
        <p:txBody>
          <a:bodyPr/>
          <a:lstStyle/>
          <a:p>
            <a:r>
              <a:rPr lang="en-US" dirty="0" err="1"/>
              <a:t>Präsentation</a:t>
            </a:r>
            <a:r>
              <a:rPr lang="en-US" dirty="0"/>
              <a:t> der Tasks</a:t>
            </a:r>
          </a:p>
        </p:txBody>
      </p:sp>
      <p:sp>
        <p:nvSpPr>
          <p:cNvPr id="3" name="Date Placeholder 2">
            <a:extLst>
              <a:ext uri="{FF2B5EF4-FFF2-40B4-BE49-F238E27FC236}">
                <a16:creationId xmlns:a16="http://schemas.microsoft.com/office/drawing/2014/main" id="{48AA4EA0-1B81-4106-ABFF-F735C77C29B6}"/>
              </a:ext>
            </a:extLst>
          </p:cNvPr>
          <p:cNvSpPr>
            <a:spLocks noGrp="1"/>
          </p:cNvSpPr>
          <p:nvPr>
            <p:ph type="dt" sz="half" idx="10"/>
          </p:nvPr>
        </p:nvSpPr>
        <p:spPr/>
        <p:txBody>
          <a:bodyPr/>
          <a:lstStyle/>
          <a:p>
            <a:fld id="{864E2724-1216-48D5-ABBF-12F3E4D7087C}" type="datetime1">
              <a:rPr lang="de-DE" smtClean="0"/>
              <a:t>15.11.2019</a:t>
            </a:fld>
            <a:endParaRPr lang="en-US" dirty="0"/>
          </a:p>
        </p:txBody>
      </p:sp>
    </p:spTree>
    <p:extLst>
      <p:ext uri="{BB962C8B-B14F-4D97-AF65-F5344CB8AC3E}">
        <p14:creationId xmlns:p14="http://schemas.microsoft.com/office/powerpoint/2010/main" val="22801312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Rathaus</a:t>
            </a:r>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6" name="Grafik 5">
            <a:extLst>
              <a:ext uri="{FF2B5EF4-FFF2-40B4-BE49-F238E27FC236}">
                <a16:creationId xmlns:a16="http://schemas.microsoft.com/office/drawing/2014/main" id="{583B20BD-9DCF-4707-83D1-83DE4E72BE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145261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Feuerwehr</a:t>
            </a:r>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2" name="Grafik 1">
            <a:extLst>
              <a:ext uri="{FF2B5EF4-FFF2-40B4-BE49-F238E27FC236}">
                <a16:creationId xmlns:a16="http://schemas.microsoft.com/office/drawing/2014/main" id="{12FC6583-4B76-491D-8A69-16AB64FD777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39902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Krankenhaus</a:t>
            </a:r>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5" name="Grafik 4">
            <a:extLst>
              <a:ext uri="{FF2B5EF4-FFF2-40B4-BE49-F238E27FC236}">
                <a16:creationId xmlns:a16="http://schemas.microsoft.com/office/drawing/2014/main" id="{53C25A3A-0043-4728-A948-144D7E2ED78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288560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Wohnhaus</a:t>
            </a:r>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6" name="Grafik 5">
            <a:extLst>
              <a:ext uri="{FF2B5EF4-FFF2-40B4-BE49-F238E27FC236}">
                <a16:creationId xmlns:a16="http://schemas.microsoft.com/office/drawing/2014/main" id="{192346D7-CA59-4B79-B762-E9ADEA2E19F3}"/>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630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nsertedImage">
            <a:extLst>
              <a:ext uri="{FF2B5EF4-FFF2-40B4-BE49-F238E27FC236}">
                <a16:creationId xmlns:a16="http://schemas.microsoft.com/office/drawing/2014/main" id="{D6E1C325-A6A6-49E2-BD50-7EAB87A6B894}"/>
              </a:ext>
            </a:extLst>
          </p:cNvPr>
          <p:cNvPicPr>
            <a:picLocks noGrp="1" noChangeAspect="1"/>
          </p:cNvPicPr>
          <p:nvPr>
            <p:ph type="pic" sz="quarter" idx="15"/>
          </p:nvPr>
        </p:nvPicPr>
        <p:blipFill>
          <a:blip r:embed="rId2"/>
          <a:srcRect t="26370" b="26370"/>
          <a:stretch>
            <a:fillRect/>
          </a:stretch>
        </p:blipFill>
        <p:spPr/>
      </p:pic>
      <p:sp>
        <p:nvSpPr>
          <p:cNvPr id="2" name="Inhaltsplatzhalter 1">
            <a:extLst>
              <a:ext uri="{FF2B5EF4-FFF2-40B4-BE49-F238E27FC236}">
                <a16:creationId xmlns:a16="http://schemas.microsoft.com/office/drawing/2014/main" id="{A25072AC-35C2-48F3-853B-C2483C34001B}"/>
              </a:ext>
            </a:extLst>
          </p:cNvPr>
          <p:cNvSpPr>
            <a:spLocks noGrp="1"/>
          </p:cNvSpPr>
          <p:nvPr>
            <p:ph idx="1"/>
          </p:nvPr>
        </p:nvSpPr>
        <p:spPr/>
        <p:txBody>
          <a:bodyPr/>
          <a:lstStyle/>
          <a:p>
            <a:r>
              <a:rPr lang="de-DE" dirty="0"/>
              <a:t>Scrum ist eines der bekanntesten agilen Methoden!</a:t>
            </a:r>
          </a:p>
          <a:p>
            <a:r>
              <a:rPr lang="de-DE" dirty="0"/>
              <a:t>Scrum vereint viele „Begriffe“ der agilen Arbeit (Userstory, Task, </a:t>
            </a:r>
            <a:r>
              <a:rPr lang="de-DE" dirty="0" err="1"/>
              <a:t>Product</a:t>
            </a:r>
            <a:r>
              <a:rPr lang="de-DE" dirty="0"/>
              <a:t> </a:t>
            </a:r>
            <a:r>
              <a:rPr lang="de-DE" dirty="0" err="1"/>
              <a:t>Owner</a:t>
            </a:r>
            <a:r>
              <a:rPr lang="de-DE" dirty="0"/>
              <a:t>, Sprint, …)</a:t>
            </a:r>
          </a:p>
          <a:p>
            <a:r>
              <a:rPr lang="de-DE" dirty="0"/>
              <a:t>Die Prüfung zum Scrum-Master gibt den besten Überblick über die </a:t>
            </a:r>
            <a:r>
              <a:rPr lang="de-DE" b="1" dirty="0">
                <a:solidFill>
                  <a:schemeClr val="accent1"/>
                </a:solidFill>
              </a:rPr>
              <a:t>Zusammenhänge</a:t>
            </a:r>
            <a:r>
              <a:rPr lang="de-DE" dirty="0"/>
              <a:t> und </a:t>
            </a:r>
            <a:r>
              <a:rPr lang="de-DE" b="1" dirty="0">
                <a:solidFill>
                  <a:schemeClr val="accent1"/>
                </a:solidFill>
              </a:rPr>
              <a:t>Rollenverständnis</a:t>
            </a:r>
            <a:r>
              <a:rPr lang="de-DE" dirty="0"/>
              <a:t> – es ist nicht das Ziel, nach dieser Ausbildung sofort als Scrum Master zu arbeiten.</a:t>
            </a:r>
          </a:p>
          <a:p>
            <a:endParaRPr lang="en-US" dirty="0"/>
          </a:p>
        </p:txBody>
      </p:sp>
      <p:sp>
        <p:nvSpPr>
          <p:cNvPr id="4" name="Foliennummernplatzhalter 3">
            <a:extLst>
              <a:ext uri="{FF2B5EF4-FFF2-40B4-BE49-F238E27FC236}">
                <a16:creationId xmlns:a16="http://schemas.microsoft.com/office/drawing/2014/main" id="{E7C6F1B9-4C28-459B-B48C-0B9EAD17D042}"/>
              </a:ext>
            </a:extLst>
          </p:cNvPr>
          <p:cNvSpPr>
            <a:spLocks noGrp="1"/>
          </p:cNvSpPr>
          <p:nvPr>
            <p:ph type="sldNum" sz="quarter" idx="12"/>
          </p:nvPr>
        </p:nvSpPr>
        <p:spPr/>
        <p:txBody>
          <a:bodyPr/>
          <a:lstStyle/>
          <a:p>
            <a:fld id="{248C2536-0979-4352-A1C4-768983101040}" type="slidenum">
              <a:rPr lang="en-US" smtClean="0"/>
              <a:t>6</a:t>
            </a:fld>
            <a:endParaRPr lang="en-US" dirty="0"/>
          </a:p>
        </p:txBody>
      </p:sp>
      <p:sp>
        <p:nvSpPr>
          <p:cNvPr id="6" name="Titel 5">
            <a:extLst>
              <a:ext uri="{FF2B5EF4-FFF2-40B4-BE49-F238E27FC236}">
                <a16:creationId xmlns:a16="http://schemas.microsoft.com/office/drawing/2014/main" id="{C0BCB3BE-13BD-4356-9F49-CE614AB8552B}"/>
              </a:ext>
            </a:extLst>
          </p:cNvPr>
          <p:cNvSpPr>
            <a:spLocks noGrp="1"/>
          </p:cNvSpPr>
          <p:nvPr>
            <p:ph type="title"/>
          </p:nvPr>
        </p:nvSpPr>
        <p:spPr/>
        <p:txBody>
          <a:bodyPr/>
          <a:lstStyle/>
          <a:p>
            <a:r>
              <a:rPr lang="en-US" dirty="0" err="1"/>
              <a:t>Warum</a:t>
            </a:r>
            <a:r>
              <a:rPr lang="en-US" dirty="0"/>
              <a:t> Scrum und </a:t>
            </a:r>
            <a:r>
              <a:rPr lang="en-US" dirty="0" err="1"/>
              <a:t>warum</a:t>
            </a:r>
            <a:r>
              <a:rPr lang="en-US" dirty="0"/>
              <a:t> die Scrum </a:t>
            </a:r>
            <a:r>
              <a:rPr lang="en-US" dirty="0" err="1"/>
              <a:t>Prüfung</a:t>
            </a:r>
            <a:r>
              <a:rPr lang="en-US" dirty="0"/>
              <a:t>?</a:t>
            </a:r>
          </a:p>
        </p:txBody>
      </p:sp>
      <p:sp>
        <p:nvSpPr>
          <p:cNvPr id="3" name="Date Placeholder 2">
            <a:extLst>
              <a:ext uri="{FF2B5EF4-FFF2-40B4-BE49-F238E27FC236}">
                <a16:creationId xmlns:a16="http://schemas.microsoft.com/office/drawing/2014/main" id="{9F5557F4-5C01-4987-848A-2EB0CF2D05E3}"/>
              </a:ext>
            </a:extLst>
          </p:cNvPr>
          <p:cNvSpPr>
            <a:spLocks noGrp="1"/>
          </p:cNvSpPr>
          <p:nvPr>
            <p:ph type="dt" sz="half" idx="10"/>
          </p:nvPr>
        </p:nvSpPr>
        <p:spPr/>
        <p:txBody>
          <a:bodyPr/>
          <a:lstStyle/>
          <a:p>
            <a:fld id="{CBAB02B0-1013-43BC-9626-C8CBB6B744B6}" type="datetime1">
              <a:rPr lang="de-DE" smtClean="0"/>
              <a:t>15.11.2019</a:t>
            </a:fld>
            <a:endParaRPr lang="en-US" dirty="0"/>
          </a:p>
        </p:txBody>
      </p:sp>
    </p:spTree>
    <p:extLst>
      <p:ext uri="{BB962C8B-B14F-4D97-AF65-F5344CB8AC3E}">
        <p14:creationId xmlns:p14="http://schemas.microsoft.com/office/powerpoint/2010/main" val="10850864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r>
              <a:rPr lang="de-DE" dirty="0"/>
              <a:t>LEGO-City: Einkaufsmöglichkeit</a:t>
            </a:r>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2" name="Grafik 1">
            <a:extLst>
              <a:ext uri="{FF2B5EF4-FFF2-40B4-BE49-F238E27FC236}">
                <a16:creationId xmlns:a16="http://schemas.microsoft.com/office/drawing/2014/main" id="{DB767220-7143-4D16-A668-2E123E5CBFD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064650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98C105-1E12-42B9-890B-184FF3125982}"/>
              </a:ext>
            </a:extLst>
          </p:cNvPr>
          <p:cNvSpPr>
            <a:spLocks noGrp="1"/>
          </p:cNvSpPr>
          <p:nvPr>
            <p:ph type="title"/>
          </p:nvPr>
        </p:nvSpPr>
        <p:spPr/>
        <p:txBody>
          <a:bodyPr/>
          <a:lstStyle/>
          <a:p>
            <a:r>
              <a:rPr lang="en-US" dirty="0" err="1"/>
              <a:t>Warum</a:t>
            </a:r>
            <a:r>
              <a:rPr lang="en-US" dirty="0"/>
              <a:t> </a:t>
            </a:r>
            <a:r>
              <a:rPr lang="en-US" dirty="0" err="1"/>
              <a:t>braucht</a:t>
            </a:r>
            <a:r>
              <a:rPr lang="en-US" dirty="0"/>
              <a:t> es Tasks?</a:t>
            </a:r>
          </a:p>
        </p:txBody>
      </p:sp>
    </p:spTree>
    <p:extLst>
      <p:ext uri="{BB962C8B-B14F-4D97-AF65-F5344CB8AC3E}">
        <p14:creationId xmlns:p14="http://schemas.microsoft.com/office/powerpoint/2010/main" val="12989944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62</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10715210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807FF9-0FD1-4AD6-8C67-79E057063D5C}"/>
              </a:ext>
            </a:extLst>
          </p:cNvPr>
          <p:cNvSpPr>
            <a:spLocks noGrp="1"/>
          </p:cNvSpPr>
          <p:nvPr>
            <p:ph type="title"/>
          </p:nvPr>
        </p:nvSpPr>
        <p:spPr/>
        <p:txBody>
          <a:bodyPr/>
          <a:lstStyle/>
          <a:p>
            <a:r>
              <a:rPr lang="en-US" dirty="0"/>
              <a:t>Sprint 5</a:t>
            </a:r>
          </a:p>
        </p:txBody>
      </p:sp>
    </p:spTree>
    <p:extLst>
      <p:ext uri="{BB962C8B-B14F-4D97-AF65-F5344CB8AC3E}">
        <p14:creationId xmlns:p14="http://schemas.microsoft.com/office/powerpoint/2010/main" val="20765266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Wir haben gelernt, das alles transparent in den Artefakten dokumentiert sein muss, was von dir als Entwickler gefordert ist!</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die Ereignisse in Scrum an!</a:t>
            </a:r>
          </a:p>
          <a:p>
            <a:pPr marL="0" indent="0">
              <a:lnSpc>
                <a:spcPct val="100000"/>
              </a:lnSpc>
              <a:spcBef>
                <a:spcPts val="1000"/>
              </a:spcBef>
              <a:buNone/>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Die Komplexität einer Lego-Stadt!</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64</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Standup</a:t>
            </a:r>
          </a:p>
        </p:txBody>
      </p:sp>
    </p:spTree>
    <p:extLst>
      <p:ext uri="{BB962C8B-B14F-4D97-AF65-F5344CB8AC3E}">
        <p14:creationId xmlns:p14="http://schemas.microsoft.com/office/powerpoint/2010/main" val="39297707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5A664775-5F7A-40CB-9B2A-69D8D25F0B9E}"/>
              </a:ext>
            </a:extLst>
          </p:cNvPr>
          <p:cNvSpPr>
            <a:spLocks noGrp="1"/>
          </p:cNvSpPr>
          <p:nvPr>
            <p:ph idx="1"/>
          </p:nvPr>
        </p:nvSpPr>
        <p:spPr/>
        <p:txBody>
          <a:bodyPr/>
          <a:lstStyle/>
          <a:p>
            <a:r>
              <a:rPr lang="en-US" dirty="0"/>
              <a:t>Sprint Planning</a:t>
            </a:r>
          </a:p>
          <a:p>
            <a:r>
              <a:rPr lang="en-US" dirty="0"/>
              <a:t>Sprint </a:t>
            </a:r>
          </a:p>
          <a:p>
            <a:r>
              <a:rPr lang="en-US" dirty="0"/>
              <a:t>Daily Scrum </a:t>
            </a:r>
          </a:p>
          <a:p>
            <a:r>
              <a:rPr lang="en-US" dirty="0"/>
              <a:t>Sprint Review</a:t>
            </a:r>
          </a:p>
          <a:p>
            <a:r>
              <a:rPr lang="en-US" dirty="0"/>
              <a:t>Sprint </a:t>
            </a:r>
            <a:r>
              <a:rPr lang="en-US" dirty="0" err="1"/>
              <a:t>Retrospektive</a:t>
            </a:r>
            <a:endParaRPr lang="en-DE" dirty="0"/>
          </a:p>
          <a:p>
            <a:endParaRPr lang="en-US" dirty="0"/>
          </a:p>
        </p:txBody>
      </p:sp>
      <p:sp>
        <p:nvSpPr>
          <p:cNvPr id="4" name="Foliennummernplatzhalter 3">
            <a:extLst>
              <a:ext uri="{FF2B5EF4-FFF2-40B4-BE49-F238E27FC236}">
                <a16:creationId xmlns:a16="http://schemas.microsoft.com/office/drawing/2014/main" id="{482571FD-D4D0-46FB-A592-862540AD7F73}"/>
              </a:ext>
            </a:extLst>
          </p:cNvPr>
          <p:cNvSpPr>
            <a:spLocks noGrp="1"/>
          </p:cNvSpPr>
          <p:nvPr>
            <p:ph type="sldNum" sz="quarter" idx="12"/>
          </p:nvPr>
        </p:nvSpPr>
        <p:spPr/>
        <p:txBody>
          <a:bodyPr/>
          <a:lstStyle/>
          <a:p>
            <a:fld id="{248C2536-0979-4352-A1C4-768983101040}" type="slidenum">
              <a:rPr lang="en-US" smtClean="0"/>
              <a:t>65</a:t>
            </a:fld>
            <a:endParaRPr lang="en-US" dirty="0"/>
          </a:p>
        </p:txBody>
      </p:sp>
      <p:pic>
        <p:nvPicPr>
          <p:cNvPr id="8" name="InsertedImage">
            <a:extLst>
              <a:ext uri="{FF2B5EF4-FFF2-40B4-BE49-F238E27FC236}">
                <a16:creationId xmlns:a16="http://schemas.microsoft.com/office/drawing/2014/main" id="{CD3FAB47-B114-490F-AABB-8D9989998EE7}"/>
              </a:ext>
            </a:extLst>
          </p:cNvPr>
          <p:cNvPicPr>
            <a:picLocks noGrp="1" noChangeAspect="1"/>
          </p:cNvPicPr>
          <p:nvPr>
            <p:ph type="pic" sz="quarter" idx="15"/>
          </p:nvPr>
        </p:nvPicPr>
        <p:blipFill>
          <a:blip r:embed="rId3"/>
          <a:srcRect l="2192" r="2192"/>
          <a:stretch>
            <a:fillRect/>
          </a:stretch>
        </p:blipFill>
        <p:spPr/>
      </p:pic>
      <p:sp>
        <p:nvSpPr>
          <p:cNvPr id="6" name="Titel 5">
            <a:extLst>
              <a:ext uri="{FF2B5EF4-FFF2-40B4-BE49-F238E27FC236}">
                <a16:creationId xmlns:a16="http://schemas.microsoft.com/office/drawing/2014/main" id="{4542BF5F-76B7-4A47-B5F8-429A29927712}"/>
              </a:ext>
            </a:extLst>
          </p:cNvPr>
          <p:cNvSpPr>
            <a:spLocks noGrp="1"/>
          </p:cNvSpPr>
          <p:nvPr>
            <p:ph type="title"/>
          </p:nvPr>
        </p:nvSpPr>
        <p:spPr/>
        <p:txBody>
          <a:bodyPr/>
          <a:lstStyle/>
          <a:p>
            <a:r>
              <a:rPr lang="en-US" dirty="0"/>
              <a:t>Events in Scrum</a:t>
            </a:r>
          </a:p>
        </p:txBody>
      </p:sp>
      <p:sp>
        <p:nvSpPr>
          <p:cNvPr id="3" name="Date Placeholder 2">
            <a:extLst>
              <a:ext uri="{FF2B5EF4-FFF2-40B4-BE49-F238E27FC236}">
                <a16:creationId xmlns:a16="http://schemas.microsoft.com/office/drawing/2014/main" id="{C3080758-3430-47FC-9483-7C156D3D0F00}"/>
              </a:ext>
            </a:extLst>
          </p:cNvPr>
          <p:cNvSpPr>
            <a:spLocks noGrp="1"/>
          </p:cNvSpPr>
          <p:nvPr>
            <p:ph type="dt" sz="half" idx="10"/>
          </p:nvPr>
        </p:nvSpPr>
        <p:spPr/>
        <p:txBody>
          <a:bodyPr/>
          <a:lstStyle/>
          <a:p>
            <a:fld id="{4C5CFAB4-7BCE-448B-B0B5-A63E064AEA28}" type="datetime1">
              <a:rPr lang="de-DE" smtClean="0"/>
              <a:t>15.11.2019</a:t>
            </a:fld>
            <a:endParaRPr lang="en-US" dirty="0"/>
          </a:p>
        </p:txBody>
      </p:sp>
    </p:spTree>
    <p:extLst>
      <p:ext uri="{BB962C8B-B14F-4D97-AF65-F5344CB8AC3E}">
        <p14:creationId xmlns:p14="http://schemas.microsoft.com/office/powerpoint/2010/main" val="351231155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102400"/>
            <a:ext cx="10108800" cy="2653200"/>
          </a:xfrm>
        </p:spPr>
        <p:txBody>
          <a:bodyPr/>
          <a:lstStyle/>
          <a:p>
            <a:r>
              <a:rPr lang="en-US" dirty="0"/>
              <a:t>Wie </a:t>
            </a:r>
            <a:r>
              <a:rPr lang="en-US" dirty="0" err="1"/>
              <a:t>sind</a:t>
            </a:r>
            <a:r>
              <a:rPr lang="en-US" dirty="0"/>
              <a:t> die </a:t>
            </a:r>
            <a:r>
              <a:rPr lang="en-US" dirty="0" err="1"/>
              <a:t>Timeboxen</a:t>
            </a:r>
            <a:r>
              <a:rPr lang="en-US" dirty="0"/>
              <a:t> der Events?</a:t>
            </a:r>
          </a:p>
        </p:txBody>
      </p:sp>
    </p:spTree>
    <p:extLst>
      <p:ext uri="{BB962C8B-B14F-4D97-AF65-F5344CB8AC3E}">
        <p14:creationId xmlns:p14="http://schemas.microsoft.com/office/powerpoint/2010/main" val="13295781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1153048"/>
            <a:ext cx="10108800" cy="2653200"/>
          </a:xfrm>
        </p:spPr>
        <p:txBody>
          <a:bodyPr/>
          <a:lstStyle/>
          <a:p>
            <a:r>
              <a:rPr lang="en-US" dirty="0"/>
              <a:t>… und </a:t>
            </a:r>
            <a:r>
              <a:rPr lang="en-US" dirty="0" err="1"/>
              <a:t>warum</a:t>
            </a:r>
            <a:r>
              <a:rPr lang="en-US" dirty="0"/>
              <a:t>?</a:t>
            </a:r>
          </a:p>
        </p:txBody>
      </p:sp>
    </p:spTree>
    <p:extLst>
      <p:ext uri="{BB962C8B-B14F-4D97-AF65-F5344CB8AC3E}">
        <p14:creationId xmlns:p14="http://schemas.microsoft.com/office/powerpoint/2010/main" val="19951126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6457D953-419C-4978-A103-C367F2DE7643}"/>
              </a:ext>
            </a:extLst>
          </p:cNvPr>
          <p:cNvSpPr>
            <a:spLocks noGrp="1"/>
          </p:cNvSpPr>
          <p:nvPr>
            <p:ph type="dt" sz="half" idx="10"/>
          </p:nvPr>
        </p:nvSpPr>
        <p:spPr/>
        <p:txBody>
          <a:bodyPr/>
          <a:lstStyle/>
          <a:p>
            <a:fld id="{4C59A2E6-3E39-417B-96BD-878DF0EDA357}" type="datetime1">
              <a:rPr lang="de-DE" smtClean="0"/>
              <a:t>15.11.2019</a:t>
            </a:fld>
            <a:endParaRPr lang="de-DE"/>
          </a:p>
        </p:txBody>
      </p:sp>
      <p:sp>
        <p:nvSpPr>
          <p:cNvPr id="4" name="Slide Number Placeholder 3">
            <a:extLst>
              <a:ext uri="{FF2B5EF4-FFF2-40B4-BE49-F238E27FC236}">
                <a16:creationId xmlns:a16="http://schemas.microsoft.com/office/drawing/2014/main" id="{22342D52-995F-41FB-B664-83A7320616B1}"/>
              </a:ext>
            </a:extLst>
          </p:cNvPr>
          <p:cNvSpPr>
            <a:spLocks noGrp="1"/>
          </p:cNvSpPr>
          <p:nvPr>
            <p:ph type="sldNum" sz="quarter" idx="12"/>
          </p:nvPr>
        </p:nvSpPr>
        <p:spPr/>
        <p:txBody>
          <a:bodyPr/>
          <a:lstStyle/>
          <a:p>
            <a:fld id="{424ABE73-7CBB-4C84-8119-49FA64EF6D4E}" type="slidenum">
              <a:rPr lang="de-DE" smtClean="0"/>
              <a:t>68</a:t>
            </a:fld>
            <a:endParaRPr lang="de-DE"/>
          </a:p>
        </p:txBody>
      </p:sp>
    </p:spTree>
    <p:extLst>
      <p:ext uri="{BB962C8B-B14F-4D97-AF65-F5344CB8AC3E}">
        <p14:creationId xmlns:p14="http://schemas.microsoft.com/office/powerpoint/2010/main" val="3817570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845A0112-7D59-42C6-A5F4-290D6E6D2609}"/>
              </a:ext>
            </a:extLst>
          </p:cNvPr>
          <p:cNvSpPr>
            <a:spLocks noGrp="1"/>
          </p:cNvSpPr>
          <p:nvPr>
            <p:ph idx="1"/>
          </p:nvPr>
        </p:nvSpPr>
        <p:spPr/>
        <p:txBody>
          <a:bodyPr/>
          <a:lstStyle/>
          <a:p>
            <a:r>
              <a:rPr lang="de-DE" dirty="0"/>
              <a:t>Wir verifizieren unsere User Story! </a:t>
            </a:r>
          </a:p>
          <a:p>
            <a:r>
              <a:rPr lang="de-DE" dirty="0"/>
              <a:t>Wir stellen Tasks für unsere Haus-Story!</a:t>
            </a:r>
          </a:p>
          <a:p>
            <a:r>
              <a:rPr lang="de-DE" dirty="0"/>
              <a:t>Jedes Team bekommt ein Bauwerk und ist für dessen Funktion verantwortlich.</a:t>
            </a:r>
          </a:p>
          <a:p>
            <a:r>
              <a:rPr lang="de-DE" dirty="0"/>
              <a:t>Schreibt die Aufgaben, die ihr plant, wenn ihr für das jeweilige Bauwerk 30 Minuten Zeit habt es zu bauen.</a:t>
            </a:r>
          </a:p>
          <a:p>
            <a:r>
              <a:rPr lang="de-DE" dirty="0"/>
              <a:t>Ihr habt 15 Minuten Zeit!</a:t>
            </a:r>
            <a:endParaRPr lang="en-DE" dirty="0"/>
          </a:p>
          <a:p>
            <a:endParaRPr lang="en-US" dirty="0"/>
          </a:p>
        </p:txBody>
      </p:sp>
      <p:sp>
        <p:nvSpPr>
          <p:cNvPr id="4" name="Foliennummernplatzhalter 3">
            <a:extLst>
              <a:ext uri="{FF2B5EF4-FFF2-40B4-BE49-F238E27FC236}">
                <a16:creationId xmlns:a16="http://schemas.microsoft.com/office/drawing/2014/main" id="{67745C43-527B-4503-B844-972DAD49DD49}"/>
              </a:ext>
            </a:extLst>
          </p:cNvPr>
          <p:cNvSpPr>
            <a:spLocks noGrp="1"/>
          </p:cNvSpPr>
          <p:nvPr>
            <p:ph type="sldNum" sz="quarter" idx="12"/>
          </p:nvPr>
        </p:nvSpPr>
        <p:spPr/>
        <p:txBody>
          <a:bodyPr/>
          <a:lstStyle/>
          <a:p>
            <a:fld id="{248C2536-0979-4352-A1C4-768983101040}" type="slidenum">
              <a:rPr lang="en-US" smtClean="0"/>
              <a:t>69</a:t>
            </a:fld>
            <a:endParaRPr lang="en-US" dirty="0"/>
          </a:p>
        </p:txBody>
      </p:sp>
      <p:pic>
        <p:nvPicPr>
          <p:cNvPr id="8" name="Bildplatzhalter 7">
            <a:extLst>
              <a:ext uri="{FF2B5EF4-FFF2-40B4-BE49-F238E27FC236}">
                <a16:creationId xmlns:a16="http://schemas.microsoft.com/office/drawing/2014/main" id="{F4161A8A-056F-4633-91B7-83D52746FCD7}"/>
              </a:ext>
            </a:extLst>
          </p:cNvPr>
          <p:cNvPicPr>
            <a:picLocks noGrp="1" noChangeAspect="1"/>
          </p:cNvPicPr>
          <p:nvPr>
            <p:ph type="pic" sz="quarter" idx="15"/>
          </p:nvPr>
        </p:nvPicPr>
        <p:blipFill>
          <a:blip r:embed="rId3"/>
          <a:stretch>
            <a:fillRect/>
          </a:stretch>
        </p:blipFill>
        <p:spPr>
          <a:xfrm>
            <a:off x="5230755" y="1483200"/>
            <a:ext cx="5437302" cy="4366800"/>
          </a:xfrm>
        </p:spPr>
      </p:pic>
      <p:sp>
        <p:nvSpPr>
          <p:cNvPr id="6" name="Titel 5">
            <a:extLst>
              <a:ext uri="{FF2B5EF4-FFF2-40B4-BE49-F238E27FC236}">
                <a16:creationId xmlns:a16="http://schemas.microsoft.com/office/drawing/2014/main" id="{77A4B18B-7BE5-47E7-A3FB-A39634DBB439}"/>
              </a:ext>
            </a:extLst>
          </p:cNvPr>
          <p:cNvSpPr>
            <a:spLocks noGrp="1"/>
          </p:cNvSpPr>
          <p:nvPr>
            <p:ph type="title"/>
          </p:nvPr>
        </p:nvSpPr>
        <p:spPr/>
        <p:txBody>
          <a:bodyPr/>
          <a:lstStyle/>
          <a:p>
            <a:r>
              <a:rPr lang="en-US" dirty="0"/>
              <a:t>LEGO-City: Sprint </a:t>
            </a:r>
            <a:r>
              <a:rPr lang="en-US" dirty="0" err="1"/>
              <a:t>Planung</a:t>
            </a:r>
            <a:endParaRPr lang="en-US" dirty="0"/>
          </a:p>
        </p:txBody>
      </p:sp>
      <p:sp>
        <p:nvSpPr>
          <p:cNvPr id="3" name="Date Placeholder 2">
            <a:extLst>
              <a:ext uri="{FF2B5EF4-FFF2-40B4-BE49-F238E27FC236}">
                <a16:creationId xmlns:a16="http://schemas.microsoft.com/office/drawing/2014/main" id="{C03FD9F2-1C3D-4AFE-BD06-79A7832D223A}"/>
              </a:ext>
            </a:extLst>
          </p:cNvPr>
          <p:cNvSpPr>
            <a:spLocks noGrp="1"/>
          </p:cNvSpPr>
          <p:nvPr>
            <p:ph type="dt" sz="half" idx="10"/>
          </p:nvPr>
        </p:nvSpPr>
        <p:spPr/>
        <p:txBody>
          <a:bodyPr/>
          <a:lstStyle/>
          <a:p>
            <a:fld id="{B9486A7C-52EE-4F87-92DF-1F373F753D43}" type="datetime1">
              <a:rPr lang="de-DE" smtClean="0"/>
              <a:t>15.11.2019</a:t>
            </a:fld>
            <a:endParaRPr lang="en-US" dirty="0"/>
          </a:p>
        </p:txBody>
      </p:sp>
    </p:spTree>
    <p:extLst>
      <p:ext uri="{BB962C8B-B14F-4D97-AF65-F5344CB8AC3E}">
        <p14:creationId xmlns:p14="http://schemas.microsoft.com/office/powerpoint/2010/main" val="1786022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InsertedImage">
            <a:extLst>
              <a:ext uri="{FF2B5EF4-FFF2-40B4-BE49-F238E27FC236}">
                <a16:creationId xmlns:a16="http://schemas.microsoft.com/office/drawing/2014/main" id="{B13103F2-F6BC-49AE-A575-BCDEF19B8DD5}"/>
              </a:ext>
            </a:extLst>
          </p:cNvPr>
          <p:cNvPicPr>
            <a:picLocks noGrp="1"/>
          </p:cNvPicPr>
          <p:nvPr>
            <p:ph type="pic" sz="quarter" idx="15"/>
          </p:nvPr>
        </p:nvPicPr>
        <p:blipFill>
          <a:blip r:embed="rId3"/>
          <a:srcRect t="31089" b="31089"/>
          <a:stretch>
            <a:fillRect/>
          </a:stretch>
        </p:blipFill>
        <p:spPr/>
      </p:pic>
      <p:sp>
        <p:nvSpPr>
          <p:cNvPr id="9" name="Titel 2">
            <a:extLst>
              <a:ext uri="{FF2B5EF4-FFF2-40B4-BE49-F238E27FC236}">
                <a16:creationId xmlns:a16="http://schemas.microsoft.com/office/drawing/2014/main" id="{EF1C6931-5F0F-4A6A-BACD-426BD3A04098}"/>
              </a:ext>
            </a:extLst>
          </p:cNvPr>
          <p:cNvSpPr txBox="1">
            <a:spLocks/>
          </p:cNvSpPr>
          <p:nvPr/>
        </p:nvSpPr>
        <p:spPr>
          <a:xfrm>
            <a:off x="831850" y="4476997"/>
            <a:ext cx="10515600" cy="1742828"/>
          </a:xfrm>
          <a:prstGeom prst="rect">
            <a:avLst/>
          </a:prstGeom>
        </p:spPr>
        <p:txBody>
          <a:bodyPr vert="horz" lIns="0" tIns="0" rIns="0" bIns="36000" rtlCol="0" anchor="ctr" anchorCtr="0">
            <a:noAutofit/>
          </a:bodyPr>
          <a:lstStyle>
            <a:lvl1pPr algn="l" defTabSz="914400" rtl="0" eaLnBrk="1" latinLnBrk="0" hangingPunct="1">
              <a:lnSpc>
                <a:spcPct val="90000"/>
              </a:lnSpc>
              <a:spcBef>
                <a:spcPct val="0"/>
              </a:spcBef>
              <a:buNone/>
              <a:defRPr sz="2400" kern="1200">
                <a:solidFill>
                  <a:schemeClr val="bg1"/>
                </a:solidFill>
                <a:latin typeface="+mj-lt"/>
                <a:ea typeface="+mj-ea"/>
                <a:cs typeface="+mj-cs"/>
              </a:defRPr>
            </a:lvl1pPr>
          </a:lstStyle>
          <a:p>
            <a:r>
              <a:rPr lang="de-DE" sz="3600" dirty="0"/>
              <a:t>Wie erreichen wir unser Ziel?</a:t>
            </a:r>
          </a:p>
        </p:txBody>
      </p:sp>
    </p:spTree>
    <p:extLst>
      <p:ext uri="{BB962C8B-B14F-4D97-AF65-F5344CB8AC3E}">
        <p14:creationId xmlns:p14="http://schemas.microsoft.com/office/powerpoint/2010/main" val="154499677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6" name="Grafik 5">
            <a:extLst>
              <a:ext uri="{FF2B5EF4-FFF2-40B4-BE49-F238E27FC236}">
                <a16:creationId xmlns:a16="http://schemas.microsoft.com/office/drawing/2014/main" id="{583B20BD-9DCF-4707-83D1-83DE4E72BE3A}"/>
              </a:ext>
            </a:extLst>
          </p:cNvPr>
          <p:cNvPicPr>
            <a:picLocks noChangeAspect="1"/>
          </p:cNvPicPr>
          <p:nvPr/>
        </p:nvPicPr>
        <p:blipFill>
          <a:blip r:embed="rId3"/>
          <a:stretch>
            <a:fillRect/>
          </a:stretch>
        </p:blipFill>
        <p:spPr>
          <a:xfrm>
            <a:off x="0" y="0"/>
            <a:ext cx="12192000" cy="6858000"/>
          </a:xfrm>
          <a:prstGeom prst="rect">
            <a:avLst/>
          </a:prstGeom>
        </p:spPr>
      </p:pic>
      <p:sp>
        <p:nvSpPr>
          <p:cNvPr id="5" name="Legende: mit gebogener Linie mit Rahmen und Akzentuierungsbalken 4">
            <a:extLst>
              <a:ext uri="{FF2B5EF4-FFF2-40B4-BE49-F238E27FC236}">
                <a16:creationId xmlns:a16="http://schemas.microsoft.com/office/drawing/2014/main" id="{8B368457-1839-4D58-8150-988575C2E395}"/>
              </a:ext>
            </a:extLst>
          </p:cNvPr>
          <p:cNvSpPr/>
          <p:nvPr/>
        </p:nvSpPr>
        <p:spPr>
          <a:xfrm flipH="1">
            <a:off x="377806" y="365125"/>
            <a:ext cx="1960210" cy="740916"/>
          </a:xfrm>
          <a:prstGeom prst="accentBorderCallout2">
            <a:avLst>
              <a:gd name="adj1" fmla="val 18750"/>
              <a:gd name="adj2" fmla="val -8333"/>
              <a:gd name="adj3" fmla="val 18750"/>
              <a:gd name="adj4" fmla="val -16667"/>
              <a:gd name="adj5" fmla="val 230849"/>
              <a:gd name="adj6" fmla="val -113203"/>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3 Stockwerke</a:t>
            </a:r>
          </a:p>
          <a:p>
            <a:pPr algn="ctr"/>
            <a:r>
              <a:rPr lang="de-DE" sz="1000" dirty="0">
                <a:solidFill>
                  <a:schemeClr val="bg1"/>
                </a:solidFill>
              </a:rPr>
              <a:t>(1 Stockwerk = 6 Steine hoch)</a:t>
            </a:r>
            <a:endParaRPr lang="en-DE" sz="1000" dirty="0">
              <a:solidFill>
                <a:schemeClr val="bg1"/>
              </a:solidFill>
            </a:endParaRPr>
          </a:p>
        </p:txBody>
      </p:sp>
      <p:sp>
        <p:nvSpPr>
          <p:cNvPr id="7" name="Legende: mit gebogener Linie mit Rahmen und Akzentuierungsbalken 6">
            <a:extLst>
              <a:ext uri="{FF2B5EF4-FFF2-40B4-BE49-F238E27FC236}">
                <a16:creationId xmlns:a16="http://schemas.microsoft.com/office/drawing/2014/main" id="{48678788-D560-41C8-AF36-1D035F6121D5}"/>
              </a:ext>
            </a:extLst>
          </p:cNvPr>
          <p:cNvSpPr/>
          <p:nvPr/>
        </p:nvSpPr>
        <p:spPr>
          <a:xfrm flipH="1">
            <a:off x="377805" y="1541434"/>
            <a:ext cx="1960211" cy="740916"/>
          </a:xfrm>
          <a:prstGeom prst="accentBorderCallout2">
            <a:avLst>
              <a:gd name="adj1" fmla="val 18750"/>
              <a:gd name="adj2" fmla="val -8333"/>
              <a:gd name="adj3" fmla="val 18750"/>
              <a:gd name="adj4" fmla="val -16667"/>
              <a:gd name="adj5" fmla="val 241195"/>
              <a:gd name="adj6" fmla="val -113483"/>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Jedes Stockwerk (außer EG) muss 10 Fenster haben (Fenster = 3 Steine hoch und mind. 3 Einheiten breit</a:t>
            </a:r>
            <a:endParaRPr lang="en-DE" sz="1000" dirty="0">
              <a:solidFill>
                <a:schemeClr val="bg1"/>
              </a:solidFill>
            </a:endParaRPr>
          </a:p>
        </p:txBody>
      </p:sp>
      <p:sp>
        <p:nvSpPr>
          <p:cNvPr id="9" name="Legende: mit gebogener Linie mit Rahmen und Akzentuierungsbalken 8">
            <a:extLst>
              <a:ext uri="{FF2B5EF4-FFF2-40B4-BE49-F238E27FC236}">
                <a16:creationId xmlns:a16="http://schemas.microsoft.com/office/drawing/2014/main" id="{12B35753-65DC-4205-8640-5EBB7A84174B}"/>
              </a:ext>
            </a:extLst>
          </p:cNvPr>
          <p:cNvSpPr/>
          <p:nvPr/>
        </p:nvSpPr>
        <p:spPr>
          <a:xfrm flipH="1">
            <a:off x="377805" y="2861664"/>
            <a:ext cx="1960211" cy="740916"/>
          </a:xfrm>
          <a:prstGeom prst="accentBorderCallout2">
            <a:avLst>
              <a:gd name="adj1" fmla="val 18750"/>
              <a:gd name="adj2" fmla="val -8333"/>
              <a:gd name="adj3" fmla="val 18750"/>
              <a:gd name="adj4" fmla="val -16667"/>
              <a:gd name="adj5" fmla="val 241195"/>
              <a:gd name="adj6" fmla="val -113483"/>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eine behinderten gerechte Tür zur Verfügung stehen (6 Einheiten breit und 5 Steine hoch</a:t>
            </a:r>
            <a:endParaRPr lang="en-DE" sz="1000" dirty="0">
              <a:solidFill>
                <a:schemeClr val="bg1"/>
              </a:solidFill>
            </a:endParaRPr>
          </a:p>
        </p:txBody>
      </p:sp>
      <p:sp>
        <p:nvSpPr>
          <p:cNvPr id="10" name="Legende: mit gebogener Linie mit Rahmen und Akzentuierungsbalken 9">
            <a:extLst>
              <a:ext uri="{FF2B5EF4-FFF2-40B4-BE49-F238E27FC236}">
                <a16:creationId xmlns:a16="http://schemas.microsoft.com/office/drawing/2014/main" id="{E490034D-BC12-4468-AE60-1EEF5E40BFD4}"/>
              </a:ext>
            </a:extLst>
          </p:cNvPr>
          <p:cNvSpPr/>
          <p:nvPr/>
        </p:nvSpPr>
        <p:spPr>
          <a:xfrm flipH="1">
            <a:off x="377805" y="4148855"/>
            <a:ext cx="1960211" cy="740916"/>
          </a:xfrm>
          <a:prstGeom prst="accentBorderCallout2">
            <a:avLst>
              <a:gd name="adj1" fmla="val 18750"/>
              <a:gd name="adj2" fmla="val -8333"/>
              <a:gd name="adj3" fmla="val 18750"/>
              <a:gd name="adj4" fmla="val -16667"/>
              <a:gd name="adj5" fmla="val 159904"/>
              <a:gd name="adj6" fmla="val -11236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Aus Sicherheitsgründen sind die 6 Fenster im EG nur 2 Einheiten hoch und mind. 3 Einheiten breit.</a:t>
            </a:r>
            <a:endParaRPr lang="en-DE" sz="1000" dirty="0">
              <a:solidFill>
                <a:schemeClr val="bg1"/>
              </a:solidFill>
            </a:endParaRPr>
          </a:p>
        </p:txBody>
      </p:sp>
      <p:sp>
        <p:nvSpPr>
          <p:cNvPr id="11" name="Legende: mit gebogener Linie mit Rahmen und Akzentuierungsbalken 10">
            <a:extLst>
              <a:ext uri="{FF2B5EF4-FFF2-40B4-BE49-F238E27FC236}">
                <a16:creationId xmlns:a16="http://schemas.microsoft.com/office/drawing/2014/main" id="{5BCCB589-4A3F-4F00-961E-C7005C4739C6}"/>
              </a:ext>
            </a:extLst>
          </p:cNvPr>
          <p:cNvSpPr/>
          <p:nvPr/>
        </p:nvSpPr>
        <p:spPr>
          <a:xfrm flipH="1">
            <a:off x="377804" y="5503427"/>
            <a:ext cx="1960211" cy="740916"/>
          </a:xfrm>
          <a:prstGeom prst="accentBorderCallout2">
            <a:avLst>
              <a:gd name="adj1" fmla="val 18750"/>
              <a:gd name="adj2" fmla="val -8333"/>
              <a:gd name="adj3" fmla="val 18750"/>
              <a:gd name="adj4" fmla="val -16667"/>
              <a:gd name="adj5" fmla="val 28360"/>
              <a:gd name="adj6" fmla="val -11013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Haus darf max. 20 Einheiten  breit sein und </a:t>
            </a:r>
            <a:r>
              <a:rPr lang="de-DE" sz="1000" dirty="0" err="1">
                <a:solidFill>
                  <a:schemeClr val="bg1"/>
                </a:solidFill>
              </a:rPr>
              <a:t>max</a:t>
            </a:r>
            <a:r>
              <a:rPr lang="de-DE" sz="1000" dirty="0">
                <a:solidFill>
                  <a:schemeClr val="bg1"/>
                </a:solidFill>
              </a:rPr>
              <a:t> 8 Einheiten tief</a:t>
            </a:r>
            <a:endParaRPr lang="en-DE" sz="1000" dirty="0">
              <a:solidFill>
                <a:schemeClr val="bg1"/>
              </a:solidFill>
            </a:endParaRPr>
          </a:p>
        </p:txBody>
      </p:sp>
      <p:sp>
        <p:nvSpPr>
          <p:cNvPr id="12" name="Legende: mit gebogener Linie mit Rahmen und Akzentuierungsbalken 11">
            <a:extLst>
              <a:ext uri="{FF2B5EF4-FFF2-40B4-BE49-F238E27FC236}">
                <a16:creationId xmlns:a16="http://schemas.microsoft.com/office/drawing/2014/main" id="{4CD9D35D-0596-421E-B03F-BE7A18970D07}"/>
              </a:ext>
            </a:extLst>
          </p:cNvPr>
          <p:cNvSpPr/>
          <p:nvPr/>
        </p:nvSpPr>
        <p:spPr>
          <a:xfrm>
            <a:off x="9670784" y="5503427"/>
            <a:ext cx="2282121" cy="740916"/>
          </a:xfrm>
          <a:prstGeom prst="accentBorderCallout2">
            <a:avLst>
              <a:gd name="adj1" fmla="val 18750"/>
              <a:gd name="adj2" fmla="val -8333"/>
              <a:gd name="adj3" fmla="val 18750"/>
              <a:gd name="adj4" fmla="val -16667"/>
              <a:gd name="adj5" fmla="val 50530"/>
              <a:gd name="adj6" fmla="val -5392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Zum Hochwasserschutz muss das Haus auf einer massiven Bodenplatte stehen, die ein Stein hoch ist und jeweils 2 Einheiten überstehen</a:t>
            </a:r>
            <a:endParaRPr lang="en-DE" sz="1000" dirty="0">
              <a:solidFill>
                <a:schemeClr val="bg1"/>
              </a:solidFill>
            </a:endParaRPr>
          </a:p>
        </p:txBody>
      </p:sp>
      <p:sp>
        <p:nvSpPr>
          <p:cNvPr id="13" name="Legende: mit gebogener Linie mit Rahmen und Akzentuierungsbalken 12">
            <a:extLst>
              <a:ext uri="{FF2B5EF4-FFF2-40B4-BE49-F238E27FC236}">
                <a16:creationId xmlns:a16="http://schemas.microsoft.com/office/drawing/2014/main" id="{9B58DD51-C10B-4DF8-A00F-F7B0D0E62CBE}"/>
              </a:ext>
            </a:extLst>
          </p:cNvPr>
          <p:cNvSpPr/>
          <p:nvPr/>
        </p:nvSpPr>
        <p:spPr>
          <a:xfrm>
            <a:off x="8421241" y="365125"/>
            <a:ext cx="3531664" cy="740916"/>
          </a:xfrm>
          <a:prstGeom prst="accentBorderCallout2">
            <a:avLst>
              <a:gd name="adj1" fmla="val 18750"/>
              <a:gd name="adj2" fmla="val -8333"/>
              <a:gd name="adj3" fmla="val 18750"/>
              <a:gd name="adj4" fmla="val -16667"/>
              <a:gd name="adj5" fmla="val 128865"/>
              <a:gd name="adj6" fmla="val -4488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Auf dem Gebäude muss ein quadratischer Würfel mit einem Dach zu sehen sein. Auf den jeweiligen Seiten muss abwechselnd die Buchstaben A und W zu lesen sein. Die Buchstaben müssen mit der Farbe grün gesetzt werden.</a:t>
            </a:r>
            <a:endParaRPr lang="en-DE" sz="1000" dirty="0">
              <a:solidFill>
                <a:schemeClr val="bg1"/>
              </a:solidFill>
            </a:endParaRPr>
          </a:p>
        </p:txBody>
      </p:sp>
      <p:sp>
        <p:nvSpPr>
          <p:cNvPr id="14" name="Legende: mit gebogener Linie mit Rahmen und Akzentuierungsbalken 13">
            <a:extLst>
              <a:ext uri="{FF2B5EF4-FFF2-40B4-BE49-F238E27FC236}">
                <a16:creationId xmlns:a16="http://schemas.microsoft.com/office/drawing/2014/main" id="{17959711-61F2-4F83-B856-07456E1811F9}"/>
              </a:ext>
            </a:extLst>
          </p:cNvPr>
          <p:cNvSpPr/>
          <p:nvPr/>
        </p:nvSpPr>
        <p:spPr>
          <a:xfrm>
            <a:off x="9670784" y="1353920"/>
            <a:ext cx="2282121" cy="740916"/>
          </a:xfrm>
          <a:prstGeom prst="accentBorderCallout2">
            <a:avLst>
              <a:gd name="adj1" fmla="val 18750"/>
              <a:gd name="adj2" fmla="val -8333"/>
              <a:gd name="adj3" fmla="val 18750"/>
              <a:gd name="adj4" fmla="val -16667"/>
              <a:gd name="adj5" fmla="val 121475"/>
              <a:gd name="adj6" fmla="val -67124"/>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Zum Schutze der Daten (DSGVO!) muss die Tür verschließbar sein</a:t>
            </a:r>
            <a:endParaRPr lang="en-DE" sz="1000" dirty="0">
              <a:solidFill>
                <a:schemeClr val="bg1"/>
              </a:solidFill>
            </a:endParaRPr>
          </a:p>
        </p:txBody>
      </p:sp>
      <p:sp>
        <p:nvSpPr>
          <p:cNvPr id="2" name="Date Placeholder 1">
            <a:extLst>
              <a:ext uri="{FF2B5EF4-FFF2-40B4-BE49-F238E27FC236}">
                <a16:creationId xmlns:a16="http://schemas.microsoft.com/office/drawing/2014/main" id="{0010B0C8-E7F6-44C0-A0EB-ADCE51F384B4}"/>
              </a:ext>
            </a:extLst>
          </p:cNvPr>
          <p:cNvSpPr>
            <a:spLocks noGrp="1"/>
          </p:cNvSpPr>
          <p:nvPr>
            <p:ph type="dt" sz="half" idx="10"/>
          </p:nvPr>
        </p:nvSpPr>
        <p:spPr/>
        <p:txBody>
          <a:bodyPr/>
          <a:lstStyle/>
          <a:p>
            <a:fld id="{A2B8CDB3-3374-4036-8C30-A3552A80ADD3}" type="datetime1">
              <a:rPr lang="de-DE" smtClean="0"/>
              <a:t>15.11.2019</a:t>
            </a:fld>
            <a:endParaRPr lang="de-DE"/>
          </a:p>
        </p:txBody>
      </p:sp>
      <p:sp>
        <p:nvSpPr>
          <p:cNvPr id="4" name="Slide Number Placeholder 3">
            <a:extLst>
              <a:ext uri="{FF2B5EF4-FFF2-40B4-BE49-F238E27FC236}">
                <a16:creationId xmlns:a16="http://schemas.microsoft.com/office/drawing/2014/main" id="{D7E7A4B4-4A42-4F19-8F4B-90E9EF2AF625}"/>
              </a:ext>
            </a:extLst>
          </p:cNvPr>
          <p:cNvSpPr>
            <a:spLocks noGrp="1"/>
          </p:cNvSpPr>
          <p:nvPr>
            <p:ph type="sldNum" sz="quarter" idx="12"/>
          </p:nvPr>
        </p:nvSpPr>
        <p:spPr/>
        <p:txBody>
          <a:bodyPr/>
          <a:lstStyle/>
          <a:p>
            <a:fld id="{424ABE73-7CBB-4C84-8119-49FA64EF6D4E}" type="slidenum">
              <a:rPr lang="de-DE" smtClean="0"/>
              <a:t>70</a:t>
            </a:fld>
            <a:endParaRPr lang="de-DE"/>
          </a:p>
        </p:txBody>
      </p:sp>
    </p:spTree>
    <p:extLst>
      <p:ext uri="{BB962C8B-B14F-4D97-AF65-F5344CB8AC3E}">
        <p14:creationId xmlns:p14="http://schemas.microsoft.com/office/powerpoint/2010/main" val="498925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2" name="Grafik 1">
            <a:extLst>
              <a:ext uri="{FF2B5EF4-FFF2-40B4-BE49-F238E27FC236}">
                <a16:creationId xmlns:a16="http://schemas.microsoft.com/office/drawing/2014/main" id="{12FC6583-4B76-491D-8A69-16AB64FD7775}"/>
              </a:ext>
            </a:extLst>
          </p:cNvPr>
          <p:cNvPicPr>
            <a:picLocks noChangeAspect="1"/>
          </p:cNvPicPr>
          <p:nvPr/>
        </p:nvPicPr>
        <p:blipFill>
          <a:blip r:embed="rId3"/>
          <a:stretch>
            <a:fillRect/>
          </a:stretch>
        </p:blipFill>
        <p:spPr>
          <a:xfrm>
            <a:off x="0" y="0"/>
            <a:ext cx="12192000" cy="6858000"/>
          </a:xfrm>
          <a:prstGeom prst="rect">
            <a:avLst/>
          </a:prstGeom>
        </p:spPr>
      </p:pic>
      <p:sp>
        <p:nvSpPr>
          <p:cNvPr id="5" name="Legende: mit gebogener Linie mit Rahmen und Akzentuierungsbalken 4">
            <a:extLst>
              <a:ext uri="{FF2B5EF4-FFF2-40B4-BE49-F238E27FC236}">
                <a16:creationId xmlns:a16="http://schemas.microsoft.com/office/drawing/2014/main" id="{9CB725BD-0356-413F-840C-A053555925E9}"/>
              </a:ext>
            </a:extLst>
          </p:cNvPr>
          <p:cNvSpPr/>
          <p:nvPr/>
        </p:nvSpPr>
        <p:spPr>
          <a:xfrm flipH="1">
            <a:off x="377806" y="365125"/>
            <a:ext cx="1960210" cy="740916"/>
          </a:xfrm>
          <a:prstGeom prst="accentBorderCallout2">
            <a:avLst>
              <a:gd name="adj1" fmla="val 18750"/>
              <a:gd name="adj2" fmla="val -8333"/>
              <a:gd name="adj3" fmla="val 18750"/>
              <a:gd name="adj4" fmla="val -16667"/>
              <a:gd name="adj5" fmla="val 80830"/>
              <a:gd name="adj6" fmla="val -41415"/>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2 Stockwerke</a:t>
            </a:r>
          </a:p>
          <a:p>
            <a:pPr algn="ctr"/>
            <a:r>
              <a:rPr lang="de-DE" sz="1000" dirty="0">
                <a:solidFill>
                  <a:schemeClr val="bg1"/>
                </a:solidFill>
              </a:rPr>
              <a:t>(1 Stockwerk = 6 Steine hoch)</a:t>
            </a:r>
            <a:endParaRPr lang="en-DE" sz="1000" dirty="0">
              <a:solidFill>
                <a:schemeClr val="bg1"/>
              </a:solidFill>
            </a:endParaRPr>
          </a:p>
        </p:txBody>
      </p:sp>
      <p:sp>
        <p:nvSpPr>
          <p:cNvPr id="6" name="Legende: mit gebogener Linie mit Rahmen und Akzentuierungsbalken 5">
            <a:extLst>
              <a:ext uri="{FF2B5EF4-FFF2-40B4-BE49-F238E27FC236}">
                <a16:creationId xmlns:a16="http://schemas.microsoft.com/office/drawing/2014/main" id="{4322429A-6A8C-48D1-8197-61F6B8BCD050}"/>
              </a:ext>
            </a:extLst>
          </p:cNvPr>
          <p:cNvSpPr/>
          <p:nvPr/>
        </p:nvSpPr>
        <p:spPr>
          <a:xfrm flipH="1">
            <a:off x="377805" y="1541434"/>
            <a:ext cx="1960211" cy="740916"/>
          </a:xfrm>
          <a:prstGeom prst="accentBorderCallout2">
            <a:avLst>
              <a:gd name="adj1" fmla="val 18750"/>
              <a:gd name="adj2" fmla="val -8333"/>
              <a:gd name="adj3" fmla="val 18750"/>
              <a:gd name="adj4" fmla="val -16667"/>
              <a:gd name="adj5" fmla="val 67527"/>
              <a:gd name="adj6" fmla="val -3527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müssen zwei Tore für die Einsatzwägen zur Verfügung stehen (8 Einheiten breit und 5 Steine hoch</a:t>
            </a:r>
            <a:endParaRPr lang="en-DE" sz="1000" dirty="0">
              <a:solidFill>
                <a:schemeClr val="bg1"/>
              </a:solidFill>
            </a:endParaRPr>
          </a:p>
        </p:txBody>
      </p:sp>
      <p:sp>
        <p:nvSpPr>
          <p:cNvPr id="7" name="Legende: mit gebogener Linie mit Rahmen und Akzentuierungsbalken 6">
            <a:extLst>
              <a:ext uri="{FF2B5EF4-FFF2-40B4-BE49-F238E27FC236}">
                <a16:creationId xmlns:a16="http://schemas.microsoft.com/office/drawing/2014/main" id="{B6263D2F-B84E-4672-996D-B04D009A2E6F}"/>
              </a:ext>
            </a:extLst>
          </p:cNvPr>
          <p:cNvSpPr/>
          <p:nvPr/>
        </p:nvSpPr>
        <p:spPr>
          <a:xfrm flipH="1">
            <a:off x="377805" y="2861664"/>
            <a:ext cx="1960211" cy="740916"/>
          </a:xfrm>
          <a:prstGeom prst="accentBorderCallout2">
            <a:avLst>
              <a:gd name="adj1" fmla="val 18750"/>
              <a:gd name="adj2" fmla="val -8333"/>
              <a:gd name="adj3" fmla="val 18750"/>
              <a:gd name="adj4" fmla="val -16667"/>
              <a:gd name="adj5" fmla="val 22448"/>
              <a:gd name="adj6" fmla="val -3527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eine behinderten gerechte Tür zur Verfügung stehen (6 Einheiten breit und 5 Steine hoch</a:t>
            </a:r>
            <a:endParaRPr lang="en-DE" sz="1000" dirty="0">
              <a:solidFill>
                <a:schemeClr val="bg1"/>
              </a:solidFill>
            </a:endParaRPr>
          </a:p>
        </p:txBody>
      </p:sp>
      <p:sp>
        <p:nvSpPr>
          <p:cNvPr id="8" name="Legende: mit gebogener Linie mit Rahmen und Akzentuierungsbalken 7">
            <a:extLst>
              <a:ext uri="{FF2B5EF4-FFF2-40B4-BE49-F238E27FC236}">
                <a16:creationId xmlns:a16="http://schemas.microsoft.com/office/drawing/2014/main" id="{EE8416A9-B61A-4485-B016-3D02036964DA}"/>
              </a:ext>
            </a:extLst>
          </p:cNvPr>
          <p:cNvSpPr/>
          <p:nvPr/>
        </p:nvSpPr>
        <p:spPr>
          <a:xfrm flipH="1">
            <a:off x="377805" y="4148855"/>
            <a:ext cx="1960211" cy="740916"/>
          </a:xfrm>
          <a:prstGeom prst="accentBorderCallout2">
            <a:avLst>
              <a:gd name="adj1" fmla="val 18750"/>
              <a:gd name="adj2" fmla="val -8333"/>
              <a:gd name="adj3" fmla="val 18750"/>
              <a:gd name="adj4" fmla="val -16667"/>
              <a:gd name="adj5" fmla="val -42586"/>
              <a:gd name="adj6" fmla="val -37227"/>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Aus Sicherheitsgründen sind im EG links und rechts nur jeweils ein Fenster (3  Einheiten hoch und mind. 3 Einheiten breit.)</a:t>
            </a:r>
            <a:endParaRPr lang="en-DE" sz="1000" dirty="0">
              <a:solidFill>
                <a:schemeClr val="bg1"/>
              </a:solidFill>
            </a:endParaRPr>
          </a:p>
        </p:txBody>
      </p:sp>
      <p:sp>
        <p:nvSpPr>
          <p:cNvPr id="9" name="Legende: mit gebogener Linie mit Rahmen und Akzentuierungsbalken 8">
            <a:extLst>
              <a:ext uri="{FF2B5EF4-FFF2-40B4-BE49-F238E27FC236}">
                <a16:creationId xmlns:a16="http://schemas.microsoft.com/office/drawing/2014/main" id="{BF947824-BE54-4A71-B926-9C4C8133C6DE}"/>
              </a:ext>
            </a:extLst>
          </p:cNvPr>
          <p:cNvSpPr/>
          <p:nvPr/>
        </p:nvSpPr>
        <p:spPr>
          <a:xfrm flipH="1">
            <a:off x="377804" y="5503427"/>
            <a:ext cx="1960211" cy="740916"/>
          </a:xfrm>
          <a:prstGeom prst="accentBorderCallout2">
            <a:avLst>
              <a:gd name="adj1" fmla="val 18750"/>
              <a:gd name="adj2" fmla="val -8333"/>
              <a:gd name="adj3" fmla="val 18750"/>
              <a:gd name="adj4" fmla="val -16667"/>
              <a:gd name="adj5" fmla="val -57365"/>
              <a:gd name="adj6" fmla="val -6571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Haus darf max. 25 Einheiten  breit sein und </a:t>
            </a:r>
            <a:r>
              <a:rPr lang="de-DE" sz="1000" dirty="0" err="1">
                <a:solidFill>
                  <a:schemeClr val="bg1"/>
                </a:solidFill>
              </a:rPr>
              <a:t>max</a:t>
            </a:r>
            <a:r>
              <a:rPr lang="de-DE" sz="1000" dirty="0">
                <a:solidFill>
                  <a:schemeClr val="bg1"/>
                </a:solidFill>
              </a:rPr>
              <a:t> 8 Einheiten tief</a:t>
            </a:r>
            <a:endParaRPr lang="en-DE" sz="1000" dirty="0">
              <a:solidFill>
                <a:schemeClr val="bg1"/>
              </a:solidFill>
            </a:endParaRPr>
          </a:p>
        </p:txBody>
      </p:sp>
      <p:sp>
        <p:nvSpPr>
          <p:cNvPr id="10" name="Legende: mit gebogener Linie mit Rahmen und Akzentuierungsbalken 9">
            <a:extLst>
              <a:ext uri="{FF2B5EF4-FFF2-40B4-BE49-F238E27FC236}">
                <a16:creationId xmlns:a16="http://schemas.microsoft.com/office/drawing/2014/main" id="{11F9020E-CEFB-46C0-8ADC-BD5998A4DA19}"/>
              </a:ext>
            </a:extLst>
          </p:cNvPr>
          <p:cNvSpPr/>
          <p:nvPr/>
        </p:nvSpPr>
        <p:spPr>
          <a:xfrm>
            <a:off x="8421241" y="365125"/>
            <a:ext cx="3531664" cy="740916"/>
          </a:xfrm>
          <a:prstGeom prst="accentBorderCallout2">
            <a:avLst>
              <a:gd name="adj1" fmla="val 18750"/>
              <a:gd name="adj2" fmla="val -8333"/>
              <a:gd name="adj3" fmla="val 18750"/>
              <a:gd name="adj4" fmla="val -16667"/>
              <a:gd name="adj5" fmla="val 115563"/>
              <a:gd name="adj6" fmla="val -92013"/>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Auf der Rückseite muss in der Hauswand A und W zu lesen sein. Die Buchstaben müssen mit der Farbe grün gesetzt werden.</a:t>
            </a:r>
            <a:endParaRPr lang="en-DE" sz="1000" dirty="0">
              <a:solidFill>
                <a:schemeClr val="bg1"/>
              </a:solidFill>
            </a:endParaRPr>
          </a:p>
        </p:txBody>
      </p:sp>
      <p:sp>
        <p:nvSpPr>
          <p:cNvPr id="12" name="Legende: mit gebogener Linie mit Rahmen und Akzentuierungsbalken 11">
            <a:extLst>
              <a:ext uri="{FF2B5EF4-FFF2-40B4-BE49-F238E27FC236}">
                <a16:creationId xmlns:a16="http://schemas.microsoft.com/office/drawing/2014/main" id="{016FBBF8-D2BE-47C3-9BE5-C3A888863CFC}"/>
              </a:ext>
            </a:extLst>
          </p:cNvPr>
          <p:cNvSpPr/>
          <p:nvPr/>
        </p:nvSpPr>
        <p:spPr>
          <a:xfrm>
            <a:off x="9670784" y="5503427"/>
            <a:ext cx="2282121" cy="740916"/>
          </a:xfrm>
          <a:prstGeom prst="accentBorderCallout2">
            <a:avLst>
              <a:gd name="adj1" fmla="val 18750"/>
              <a:gd name="adj2" fmla="val -8333"/>
              <a:gd name="adj3" fmla="val 18750"/>
              <a:gd name="adj4" fmla="val -16667"/>
              <a:gd name="adj5" fmla="val -175607"/>
              <a:gd name="adj6" fmla="val -84159"/>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Ein Einsatzwagen ist teuer, daher müssen die Tore massiv und verschließbar sein</a:t>
            </a:r>
            <a:endParaRPr lang="en-DE" sz="1000" dirty="0">
              <a:solidFill>
                <a:schemeClr val="bg1"/>
              </a:solidFill>
            </a:endParaRPr>
          </a:p>
        </p:txBody>
      </p:sp>
      <p:sp>
        <p:nvSpPr>
          <p:cNvPr id="14" name="Legende: mit gebogener Linie mit Rahmen und Akzentuierungsbalken 13">
            <a:extLst>
              <a:ext uri="{FF2B5EF4-FFF2-40B4-BE49-F238E27FC236}">
                <a16:creationId xmlns:a16="http://schemas.microsoft.com/office/drawing/2014/main" id="{0B9701C1-3B7C-42C5-A6E0-681A5F7A187A}"/>
              </a:ext>
            </a:extLst>
          </p:cNvPr>
          <p:cNvSpPr/>
          <p:nvPr/>
        </p:nvSpPr>
        <p:spPr>
          <a:xfrm>
            <a:off x="9670783" y="1353920"/>
            <a:ext cx="2282121" cy="740916"/>
          </a:xfrm>
          <a:prstGeom prst="accentBorderCallout2">
            <a:avLst>
              <a:gd name="adj1" fmla="val 18750"/>
              <a:gd name="adj2" fmla="val -8333"/>
              <a:gd name="adj3" fmla="val 18750"/>
              <a:gd name="adj4" fmla="val -16667"/>
              <a:gd name="adj5" fmla="val 68267"/>
              <a:gd name="adj6" fmla="val -8847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Der 2. Stock ist nur ein Drittel so groß wie das Gebäude und hat nur ein Fenster (3x3) nach vorne zum Hof</a:t>
            </a:r>
            <a:endParaRPr lang="en-DE" sz="1000" dirty="0">
              <a:solidFill>
                <a:schemeClr val="bg1"/>
              </a:solidFill>
            </a:endParaRPr>
          </a:p>
        </p:txBody>
      </p:sp>
      <p:sp>
        <p:nvSpPr>
          <p:cNvPr id="13" name="Titel 12">
            <a:extLst>
              <a:ext uri="{FF2B5EF4-FFF2-40B4-BE49-F238E27FC236}">
                <a16:creationId xmlns:a16="http://schemas.microsoft.com/office/drawing/2014/main" id="{036E83F0-AF52-4A36-8E01-85BAB6C2EA1E}"/>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361A8E43-F91F-4C84-A5C7-3FADFA0B66F1}"/>
              </a:ext>
            </a:extLst>
          </p:cNvPr>
          <p:cNvSpPr>
            <a:spLocks noGrp="1"/>
          </p:cNvSpPr>
          <p:nvPr>
            <p:ph type="dt" sz="half" idx="10"/>
          </p:nvPr>
        </p:nvSpPr>
        <p:spPr/>
        <p:txBody>
          <a:bodyPr/>
          <a:lstStyle/>
          <a:p>
            <a:fld id="{B42FE8C9-588A-42D2-B1DE-C53CBC5E2E63}" type="datetime1">
              <a:rPr lang="de-DE" smtClean="0"/>
              <a:t>15.11.2019</a:t>
            </a:fld>
            <a:endParaRPr lang="de-DE"/>
          </a:p>
        </p:txBody>
      </p:sp>
      <p:sp>
        <p:nvSpPr>
          <p:cNvPr id="11" name="Slide Number Placeholder 10">
            <a:extLst>
              <a:ext uri="{FF2B5EF4-FFF2-40B4-BE49-F238E27FC236}">
                <a16:creationId xmlns:a16="http://schemas.microsoft.com/office/drawing/2014/main" id="{86CF17C4-6161-4791-BEFF-986FD3E12264}"/>
              </a:ext>
            </a:extLst>
          </p:cNvPr>
          <p:cNvSpPr>
            <a:spLocks noGrp="1"/>
          </p:cNvSpPr>
          <p:nvPr>
            <p:ph type="sldNum" sz="quarter" idx="12"/>
          </p:nvPr>
        </p:nvSpPr>
        <p:spPr/>
        <p:txBody>
          <a:bodyPr/>
          <a:lstStyle/>
          <a:p>
            <a:fld id="{424ABE73-7CBB-4C84-8119-49FA64EF6D4E}" type="slidenum">
              <a:rPr lang="de-DE" smtClean="0"/>
              <a:t>71</a:t>
            </a:fld>
            <a:endParaRPr lang="de-DE"/>
          </a:p>
        </p:txBody>
      </p:sp>
    </p:spTree>
    <p:extLst>
      <p:ext uri="{BB962C8B-B14F-4D97-AF65-F5344CB8AC3E}">
        <p14:creationId xmlns:p14="http://schemas.microsoft.com/office/powerpoint/2010/main" val="419339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5" name="Grafik 4">
            <a:extLst>
              <a:ext uri="{FF2B5EF4-FFF2-40B4-BE49-F238E27FC236}">
                <a16:creationId xmlns:a16="http://schemas.microsoft.com/office/drawing/2014/main" id="{53C25A3A-0043-4728-A948-144D7E2ED78D}"/>
              </a:ext>
            </a:extLst>
          </p:cNvPr>
          <p:cNvPicPr>
            <a:picLocks noChangeAspect="1"/>
          </p:cNvPicPr>
          <p:nvPr/>
        </p:nvPicPr>
        <p:blipFill>
          <a:blip r:embed="rId3"/>
          <a:stretch>
            <a:fillRect/>
          </a:stretch>
        </p:blipFill>
        <p:spPr>
          <a:xfrm>
            <a:off x="0" y="0"/>
            <a:ext cx="12192000" cy="6858000"/>
          </a:xfrm>
          <a:prstGeom prst="rect">
            <a:avLst/>
          </a:prstGeom>
        </p:spPr>
      </p:pic>
      <p:sp>
        <p:nvSpPr>
          <p:cNvPr id="6" name="Legende: mit gebogener Linie mit Rahmen und Akzentuierungsbalken 5">
            <a:extLst>
              <a:ext uri="{FF2B5EF4-FFF2-40B4-BE49-F238E27FC236}">
                <a16:creationId xmlns:a16="http://schemas.microsoft.com/office/drawing/2014/main" id="{A45294D3-4A52-4040-A37C-BB2936382221}"/>
              </a:ext>
            </a:extLst>
          </p:cNvPr>
          <p:cNvSpPr/>
          <p:nvPr/>
        </p:nvSpPr>
        <p:spPr>
          <a:xfrm flipH="1">
            <a:off x="377806" y="365125"/>
            <a:ext cx="1960210" cy="740916"/>
          </a:xfrm>
          <a:prstGeom prst="accentBorderCallout2">
            <a:avLst>
              <a:gd name="adj1" fmla="val 18750"/>
              <a:gd name="adj2" fmla="val -8333"/>
              <a:gd name="adj3" fmla="val 18750"/>
              <a:gd name="adj4" fmla="val -16667"/>
              <a:gd name="adj5" fmla="val 184291"/>
              <a:gd name="adj6" fmla="val -7214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2 Stockwerke</a:t>
            </a:r>
          </a:p>
          <a:p>
            <a:pPr algn="ctr"/>
            <a:r>
              <a:rPr lang="de-DE" sz="1000" dirty="0">
                <a:solidFill>
                  <a:schemeClr val="bg1"/>
                </a:solidFill>
              </a:rPr>
              <a:t>(1 Stockwerk = 8 Steine hoch)</a:t>
            </a:r>
            <a:endParaRPr lang="en-DE" sz="1000" dirty="0">
              <a:solidFill>
                <a:schemeClr val="bg1"/>
              </a:solidFill>
            </a:endParaRPr>
          </a:p>
        </p:txBody>
      </p:sp>
      <p:sp>
        <p:nvSpPr>
          <p:cNvPr id="7" name="Legende: mit gebogener Linie mit Rahmen und Akzentuierungsbalken 6">
            <a:extLst>
              <a:ext uri="{FF2B5EF4-FFF2-40B4-BE49-F238E27FC236}">
                <a16:creationId xmlns:a16="http://schemas.microsoft.com/office/drawing/2014/main" id="{E952ECDA-2C32-447B-B286-DE47B8150CCC}"/>
              </a:ext>
            </a:extLst>
          </p:cNvPr>
          <p:cNvSpPr/>
          <p:nvPr/>
        </p:nvSpPr>
        <p:spPr>
          <a:xfrm flipH="1">
            <a:off x="377805" y="1541434"/>
            <a:ext cx="1960211" cy="740916"/>
          </a:xfrm>
          <a:prstGeom prst="accentBorderCallout2">
            <a:avLst>
              <a:gd name="adj1" fmla="val 18750"/>
              <a:gd name="adj2" fmla="val -8333"/>
              <a:gd name="adj3" fmla="val 18750"/>
              <a:gd name="adj4" fmla="val -16667"/>
              <a:gd name="adj5" fmla="val 67527"/>
              <a:gd name="adj6" fmla="val -3527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 Tore für den Krankenwagen zur Verfügung stehen (8 Einheiten breit und 5 Steine hoch</a:t>
            </a:r>
            <a:endParaRPr lang="en-DE" sz="1000" dirty="0">
              <a:solidFill>
                <a:schemeClr val="bg1"/>
              </a:solidFill>
            </a:endParaRPr>
          </a:p>
        </p:txBody>
      </p:sp>
      <p:sp>
        <p:nvSpPr>
          <p:cNvPr id="8" name="Legende: mit gebogener Linie mit Rahmen und Akzentuierungsbalken 7">
            <a:extLst>
              <a:ext uri="{FF2B5EF4-FFF2-40B4-BE49-F238E27FC236}">
                <a16:creationId xmlns:a16="http://schemas.microsoft.com/office/drawing/2014/main" id="{524B661A-FB47-48EE-9EDE-4DB26FEB36FC}"/>
              </a:ext>
            </a:extLst>
          </p:cNvPr>
          <p:cNvSpPr/>
          <p:nvPr/>
        </p:nvSpPr>
        <p:spPr>
          <a:xfrm flipH="1">
            <a:off x="377805" y="2861664"/>
            <a:ext cx="1960211" cy="740916"/>
          </a:xfrm>
          <a:prstGeom prst="accentBorderCallout2">
            <a:avLst>
              <a:gd name="adj1" fmla="val 18750"/>
              <a:gd name="adj2" fmla="val -8333"/>
              <a:gd name="adj3" fmla="val 18750"/>
              <a:gd name="adj4" fmla="val -16667"/>
              <a:gd name="adj5" fmla="val 47574"/>
              <a:gd name="adj6" fmla="val -38902"/>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eine behinderten gerechte Tür zur Verfügung stehen (6 Einheiten breit und 5 Steine hoch</a:t>
            </a:r>
            <a:endParaRPr lang="en-DE" sz="1000" dirty="0">
              <a:solidFill>
                <a:schemeClr val="bg1"/>
              </a:solidFill>
            </a:endParaRPr>
          </a:p>
        </p:txBody>
      </p:sp>
      <p:sp>
        <p:nvSpPr>
          <p:cNvPr id="9" name="Legende: mit gebogener Linie mit Rahmen und Akzentuierungsbalken 8">
            <a:extLst>
              <a:ext uri="{FF2B5EF4-FFF2-40B4-BE49-F238E27FC236}">
                <a16:creationId xmlns:a16="http://schemas.microsoft.com/office/drawing/2014/main" id="{C0265BC5-C5F7-4F9D-A7E5-683787C087A6}"/>
              </a:ext>
            </a:extLst>
          </p:cNvPr>
          <p:cNvSpPr/>
          <p:nvPr/>
        </p:nvSpPr>
        <p:spPr>
          <a:xfrm flipH="1">
            <a:off x="377805" y="4148855"/>
            <a:ext cx="1960211" cy="740916"/>
          </a:xfrm>
          <a:prstGeom prst="accentBorderCallout2">
            <a:avLst>
              <a:gd name="adj1" fmla="val 18750"/>
              <a:gd name="adj2" fmla="val -8333"/>
              <a:gd name="adj3" fmla="val 18750"/>
              <a:gd name="adj4" fmla="val -16667"/>
              <a:gd name="adj5" fmla="val -15982"/>
              <a:gd name="adj6" fmla="val -39182"/>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Aus Sicherheitsgründen sind im EG alle 5 Fenster nur jeweils ein Fenster (2  Einheiten hoch und mind. 3 Einheiten breit.)</a:t>
            </a:r>
            <a:endParaRPr lang="en-DE" sz="1000" dirty="0">
              <a:solidFill>
                <a:schemeClr val="bg1"/>
              </a:solidFill>
            </a:endParaRPr>
          </a:p>
        </p:txBody>
      </p:sp>
      <p:sp>
        <p:nvSpPr>
          <p:cNvPr id="10" name="Legende: mit gebogener Linie mit Rahmen und Akzentuierungsbalken 9">
            <a:extLst>
              <a:ext uri="{FF2B5EF4-FFF2-40B4-BE49-F238E27FC236}">
                <a16:creationId xmlns:a16="http://schemas.microsoft.com/office/drawing/2014/main" id="{52D621BA-7AA0-41A5-B684-DBA4AE82C247}"/>
              </a:ext>
            </a:extLst>
          </p:cNvPr>
          <p:cNvSpPr/>
          <p:nvPr/>
        </p:nvSpPr>
        <p:spPr>
          <a:xfrm flipH="1">
            <a:off x="377804" y="5503427"/>
            <a:ext cx="1960211" cy="740916"/>
          </a:xfrm>
          <a:prstGeom prst="accentBorderCallout2">
            <a:avLst>
              <a:gd name="adj1" fmla="val 18750"/>
              <a:gd name="adj2" fmla="val -8333"/>
              <a:gd name="adj3" fmla="val 18750"/>
              <a:gd name="adj4" fmla="val -16667"/>
              <a:gd name="adj5" fmla="val -57365"/>
              <a:gd name="adj6" fmla="val -6571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Haus darf max. 12 Einheiten  breit sein und max. 8 Einheiten tief</a:t>
            </a:r>
            <a:endParaRPr lang="en-DE" sz="1000" dirty="0">
              <a:solidFill>
                <a:schemeClr val="bg1"/>
              </a:solidFill>
            </a:endParaRPr>
          </a:p>
        </p:txBody>
      </p:sp>
      <p:sp>
        <p:nvSpPr>
          <p:cNvPr id="11" name="Legende: mit gebogener Linie mit Rahmen und Akzentuierungsbalken 10">
            <a:extLst>
              <a:ext uri="{FF2B5EF4-FFF2-40B4-BE49-F238E27FC236}">
                <a16:creationId xmlns:a16="http://schemas.microsoft.com/office/drawing/2014/main" id="{3617557F-5CB5-40DB-B3DF-E874D08B03CA}"/>
              </a:ext>
            </a:extLst>
          </p:cNvPr>
          <p:cNvSpPr/>
          <p:nvPr/>
        </p:nvSpPr>
        <p:spPr>
          <a:xfrm>
            <a:off x="8421241" y="365125"/>
            <a:ext cx="3531664" cy="740916"/>
          </a:xfrm>
          <a:prstGeom prst="accentBorderCallout2">
            <a:avLst>
              <a:gd name="adj1" fmla="val 18750"/>
              <a:gd name="adj2" fmla="val -8333"/>
              <a:gd name="adj3" fmla="val 18750"/>
              <a:gd name="adj4" fmla="val -16667"/>
              <a:gd name="adj5" fmla="val 56442"/>
              <a:gd name="adj6" fmla="val -26277"/>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2. OG sollen den Patienten 8 große Fenster (3x3) einen schönen Blick ermöglichen</a:t>
            </a:r>
            <a:endParaRPr lang="en-DE" sz="1000" dirty="0">
              <a:solidFill>
                <a:schemeClr val="bg1"/>
              </a:solidFill>
            </a:endParaRPr>
          </a:p>
        </p:txBody>
      </p:sp>
      <p:sp>
        <p:nvSpPr>
          <p:cNvPr id="12" name="Legende: mit gebogener Linie mit Rahmen und Akzentuierungsbalken 11">
            <a:extLst>
              <a:ext uri="{FF2B5EF4-FFF2-40B4-BE49-F238E27FC236}">
                <a16:creationId xmlns:a16="http://schemas.microsoft.com/office/drawing/2014/main" id="{895910D2-FBE3-4DE3-A3BB-0CF4429B5649}"/>
              </a:ext>
            </a:extLst>
          </p:cNvPr>
          <p:cNvSpPr/>
          <p:nvPr/>
        </p:nvSpPr>
        <p:spPr>
          <a:xfrm>
            <a:off x="9670784" y="5503427"/>
            <a:ext cx="2282121" cy="740916"/>
          </a:xfrm>
          <a:prstGeom prst="accentBorderCallout2">
            <a:avLst>
              <a:gd name="adj1" fmla="val 18750"/>
              <a:gd name="adj2" fmla="val -8333"/>
              <a:gd name="adj3" fmla="val 18750"/>
              <a:gd name="adj4" fmla="val -16667"/>
              <a:gd name="adj5" fmla="val -601277"/>
              <a:gd name="adj6" fmla="val -106472"/>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Auf dem Dach muss mit einem Kreuz der Helikopter-Landeplatz markiert werden</a:t>
            </a:r>
            <a:endParaRPr lang="en-DE" sz="1000" dirty="0">
              <a:solidFill>
                <a:schemeClr val="bg1"/>
              </a:solidFill>
            </a:endParaRPr>
          </a:p>
        </p:txBody>
      </p:sp>
      <p:sp>
        <p:nvSpPr>
          <p:cNvPr id="13" name="Legende: mit gebogener Linie mit Rahmen und Akzentuierungsbalken 12">
            <a:extLst>
              <a:ext uri="{FF2B5EF4-FFF2-40B4-BE49-F238E27FC236}">
                <a16:creationId xmlns:a16="http://schemas.microsoft.com/office/drawing/2014/main" id="{191BB78A-DBC1-4470-A839-57744F3D9A27}"/>
              </a:ext>
            </a:extLst>
          </p:cNvPr>
          <p:cNvSpPr/>
          <p:nvPr/>
        </p:nvSpPr>
        <p:spPr>
          <a:xfrm>
            <a:off x="9670784" y="1353920"/>
            <a:ext cx="2282121" cy="740916"/>
          </a:xfrm>
          <a:prstGeom prst="accentBorderCallout2">
            <a:avLst>
              <a:gd name="adj1" fmla="val 18750"/>
              <a:gd name="adj2" fmla="val -8333"/>
              <a:gd name="adj3" fmla="val 18750"/>
              <a:gd name="adj4" fmla="val -16667"/>
              <a:gd name="adj5" fmla="val 57921"/>
              <a:gd name="adj6" fmla="val -50809"/>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Der 2. Stock erstreckt sich über die gesamte Hausbreite (inkl. Notaufnahme)</a:t>
            </a:r>
            <a:endParaRPr lang="en-DE" sz="1000" dirty="0">
              <a:solidFill>
                <a:schemeClr val="bg1"/>
              </a:solidFill>
            </a:endParaRPr>
          </a:p>
        </p:txBody>
      </p:sp>
      <p:sp>
        <p:nvSpPr>
          <p:cNvPr id="14" name="Titel 13">
            <a:extLst>
              <a:ext uri="{FF2B5EF4-FFF2-40B4-BE49-F238E27FC236}">
                <a16:creationId xmlns:a16="http://schemas.microsoft.com/office/drawing/2014/main" id="{D83F6313-8D68-44D4-86A0-9B8CA8FE51A6}"/>
              </a:ext>
            </a:extLst>
          </p:cNvPr>
          <p:cNvSpPr>
            <a:spLocks noGrp="1"/>
          </p:cNvSpPr>
          <p:nvPr>
            <p:ph type="title"/>
          </p:nvPr>
        </p:nvSpPr>
        <p:spPr/>
        <p:txBody>
          <a:bodyPr/>
          <a:lstStyle/>
          <a:p>
            <a:endParaRPr lang="en-US"/>
          </a:p>
        </p:txBody>
      </p:sp>
      <p:sp>
        <p:nvSpPr>
          <p:cNvPr id="2" name="Date Placeholder 1">
            <a:extLst>
              <a:ext uri="{FF2B5EF4-FFF2-40B4-BE49-F238E27FC236}">
                <a16:creationId xmlns:a16="http://schemas.microsoft.com/office/drawing/2014/main" id="{6AC557FC-4C6D-4A9E-AFE6-5F2185582091}"/>
              </a:ext>
            </a:extLst>
          </p:cNvPr>
          <p:cNvSpPr>
            <a:spLocks noGrp="1"/>
          </p:cNvSpPr>
          <p:nvPr>
            <p:ph type="dt" sz="half" idx="10"/>
          </p:nvPr>
        </p:nvSpPr>
        <p:spPr/>
        <p:txBody>
          <a:bodyPr/>
          <a:lstStyle/>
          <a:p>
            <a:fld id="{7C01D63A-7ED3-4CE9-9059-4CC41E7A97F3}" type="datetime1">
              <a:rPr lang="de-DE" smtClean="0"/>
              <a:t>15.11.2019</a:t>
            </a:fld>
            <a:endParaRPr lang="de-DE"/>
          </a:p>
        </p:txBody>
      </p:sp>
      <p:sp>
        <p:nvSpPr>
          <p:cNvPr id="4" name="Slide Number Placeholder 3">
            <a:extLst>
              <a:ext uri="{FF2B5EF4-FFF2-40B4-BE49-F238E27FC236}">
                <a16:creationId xmlns:a16="http://schemas.microsoft.com/office/drawing/2014/main" id="{64311F72-00EE-4221-B59D-099991B31B2F}"/>
              </a:ext>
            </a:extLst>
          </p:cNvPr>
          <p:cNvSpPr>
            <a:spLocks noGrp="1"/>
          </p:cNvSpPr>
          <p:nvPr>
            <p:ph type="sldNum" sz="quarter" idx="12"/>
          </p:nvPr>
        </p:nvSpPr>
        <p:spPr/>
        <p:txBody>
          <a:bodyPr/>
          <a:lstStyle/>
          <a:p>
            <a:fld id="{424ABE73-7CBB-4C84-8119-49FA64EF6D4E}" type="slidenum">
              <a:rPr lang="de-DE" smtClean="0"/>
              <a:t>72</a:t>
            </a:fld>
            <a:endParaRPr lang="de-DE"/>
          </a:p>
        </p:txBody>
      </p:sp>
    </p:spTree>
    <p:extLst>
      <p:ext uri="{BB962C8B-B14F-4D97-AF65-F5344CB8AC3E}">
        <p14:creationId xmlns:p14="http://schemas.microsoft.com/office/powerpoint/2010/main" val="957489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EAE6C6F-5A3C-4145-8F7A-EDB346189295}"/>
              </a:ext>
            </a:extLst>
          </p:cNvPr>
          <p:cNvSpPr>
            <a:spLocks noGrp="1"/>
          </p:cNvSpPr>
          <p:nvPr>
            <p:ph type="title"/>
          </p:nvPr>
        </p:nvSpPr>
        <p:spPr/>
        <p:txBody>
          <a:bodyPr/>
          <a:lstStyle/>
          <a:p>
            <a:endParaRPr lang="en-DE" dirty="0"/>
          </a:p>
        </p:txBody>
      </p:sp>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6" name="Grafik 5">
            <a:extLst>
              <a:ext uri="{FF2B5EF4-FFF2-40B4-BE49-F238E27FC236}">
                <a16:creationId xmlns:a16="http://schemas.microsoft.com/office/drawing/2014/main" id="{192346D7-CA59-4B79-B762-E9ADEA2E19F3}"/>
              </a:ext>
            </a:extLst>
          </p:cNvPr>
          <p:cNvPicPr>
            <a:picLocks noChangeAspect="1"/>
          </p:cNvPicPr>
          <p:nvPr/>
        </p:nvPicPr>
        <p:blipFill>
          <a:blip r:embed="rId3"/>
          <a:stretch>
            <a:fillRect/>
          </a:stretch>
        </p:blipFill>
        <p:spPr>
          <a:xfrm>
            <a:off x="0" y="0"/>
            <a:ext cx="12192000" cy="6858000"/>
          </a:xfrm>
          <a:prstGeom prst="rect">
            <a:avLst/>
          </a:prstGeom>
        </p:spPr>
      </p:pic>
      <p:sp>
        <p:nvSpPr>
          <p:cNvPr id="5" name="Legende: mit gebogener Linie mit Rahmen und Akzentuierungsbalken 4">
            <a:extLst>
              <a:ext uri="{FF2B5EF4-FFF2-40B4-BE49-F238E27FC236}">
                <a16:creationId xmlns:a16="http://schemas.microsoft.com/office/drawing/2014/main" id="{096A05AB-2F91-4A06-9887-C0AEE27BF11B}"/>
              </a:ext>
            </a:extLst>
          </p:cNvPr>
          <p:cNvSpPr/>
          <p:nvPr/>
        </p:nvSpPr>
        <p:spPr>
          <a:xfrm flipH="1">
            <a:off x="377806" y="365125"/>
            <a:ext cx="1960210" cy="740916"/>
          </a:xfrm>
          <a:prstGeom prst="accentBorderCallout2">
            <a:avLst>
              <a:gd name="adj1" fmla="val 18750"/>
              <a:gd name="adj2" fmla="val -8333"/>
              <a:gd name="adj3" fmla="val 18750"/>
              <a:gd name="adj4" fmla="val -16667"/>
              <a:gd name="adj5" fmla="val 99305"/>
              <a:gd name="adj6" fmla="val -6934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3 Stockwerke</a:t>
            </a:r>
          </a:p>
          <a:p>
            <a:pPr algn="ctr"/>
            <a:r>
              <a:rPr lang="de-DE" sz="1000" dirty="0">
                <a:solidFill>
                  <a:schemeClr val="bg1"/>
                </a:solidFill>
              </a:rPr>
              <a:t>(1 Stockwerk = 6 Steine hoch)</a:t>
            </a:r>
            <a:endParaRPr lang="en-DE" sz="1000" dirty="0">
              <a:solidFill>
                <a:schemeClr val="bg1"/>
              </a:solidFill>
            </a:endParaRPr>
          </a:p>
        </p:txBody>
      </p:sp>
      <p:sp>
        <p:nvSpPr>
          <p:cNvPr id="7" name="Legende: mit gebogener Linie mit Rahmen und Akzentuierungsbalken 6">
            <a:extLst>
              <a:ext uri="{FF2B5EF4-FFF2-40B4-BE49-F238E27FC236}">
                <a16:creationId xmlns:a16="http://schemas.microsoft.com/office/drawing/2014/main" id="{1BF5D812-43F6-49E3-847A-674AB6C8CC97}"/>
              </a:ext>
            </a:extLst>
          </p:cNvPr>
          <p:cNvSpPr/>
          <p:nvPr/>
        </p:nvSpPr>
        <p:spPr>
          <a:xfrm flipH="1">
            <a:off x="377805" y="1541434"/>
            <a:ext cx="1960211" cy="740916"/>
          </a:xfrm>
          <a:prstGeom prst="accentBorderCallout2">
            <a:avLst>
              <a:gd name="adj1" fmla="val 18750"/>
              <a:gd name="adj2" fmla="val -8333"/>
              <a:gd name="adj3" fmla="val 18750"/>
              <a:gd name="adj4" fmla="val -16667"/>
              <a:gd name="adj5" fmla="val 77874"/>
              <a:gd name="adj6" fmla="val -5370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Jedes Stockwerk (außer EG) muss 10 Fenster haben (Fenster = 3 Steine hoch und mind. 3 Einheiten breit</a:t>
            </a:r>
            <a:endParaRPr lang="en-DE" sz="1000" dirty="0">
              <a:solidFill>
                <a:schemeClr val="bg1"/>
              </a:solidFill>
            </a:endParaRPr>
          </a:p>
        </p:txBody>
      </p:sp>
      <p:sp>
        <p:nvSpPr>
          <p:cNvPr id="8" name="Legende: mit gebogener Linie mit Rahmen und Akzentuierungsbalken 7">
            <a:extLst>
              <a:ext uri="{FF2B5EF4-FFF2-40B4-BE49-F238E27FC236}">
                <a16:creationId xmlns:a16="http://schemas.microsoft.com/office/drawing/2014/main" id="{606098F7-AB89-4DF6-91C3-AA9ED77A30E0}"/>
              </a:ext>
            </a:extLst>
          </p:cNvPr>
          <p:cNvSpPr/>
          <p:nvPr/>
        </p:nvSpPr>
        <p:spPr>
          <a:xfrm flipH="1">
            <a:off x="377805" y="2861664"/>
            <a:ext cx="1960211" cy="740916"/>
          </a:xfrm>
          <a:prstGeom prst="accentBorderCallout2">
            <a:avLst>
              <a:gd name="adj1" fmla="val 18750"/>
              <a:gd name="adj2" fmla="val -8333"/>
              <a:gd name="adj3" fmla="val 18750"/>
              <a:gd name="adj4" fmla="val -16667"/>
              <a:gd name="adj5" fmla="val 58659"/>
              <a:gd name="adj6" fmla="val -41137"/>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eine behinderten gerechte Tür zur Verfügung stehen (6 Einheiten breit und 5 Steine hoch</a:t>
            </a:r>
            <a:endParaRPr lang="en-DE" sz="1000" dirty="0">
              <a:solidFill>
                <a:schemeClr val="bg1"/>
              </a:solidFill>
            </a:endParaRPr>
          </a:p>
        </p:txBody>
      </p:sp>
      <p:sp>
        <p:nvSpPr>
          <p:cNvPr id="9" name="Legende: mit gebogener Linie mit Rahmen und Akzentuierungsbalken 8">
            <a:extLst>
              <a:ext uri="{FF2B5EF4-FFF2-40B4-BE49-F238E27FC236}">
                <a16:creationId xmlns:a16="http://schemas.microsoft.com/office/drawing/2014/main" id="{DE16757D-2219-4271-A638-7E0F160C75CC}"/>
              </a:ext>
            </a:extLst>
          </p:cNvPr>
          <p:cNvSpPr/>
          <p:nvPr/>
        </p:nvSpPr>
        <p:spPr>
          <a:xfrm flipH="1">
            <a:off x="377805" y="4148855"/>
            <a:ext cx="1960211" cy="740916"/>
          </a:xfrm>
          <a:prstGeom prst="accentBorderCallout2">
            <a:avLst>
              <a:gd name="adj1" fmla="val 18750"/>
              <a:gd name="adj2" fmla="val -8333"/>
              <a:gd name="adj3" fmla="val 18750"/>
              <a:gd name="adj4" fmla="val -16667"/>
              <a:gd name="adj5" fmla="val 159904"/>
              <a:gd name="adj6" fmla="val -11236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Aus Sicherheitsgründen sind die 6 Fenster im EG nur 2 Einheiten hoch und mind. 3 Einheiten breit.</a:t>
            </a:r>
            <a:endParaRPr lang="en-DE" sz="1000" dirty="0">
              <a:solidFill>
                <a:schemeClr val="bg1"/>
              </a:solidFill>
            </a:endParaRPr>
          </a:p>
        </p:txBody>
      </p:sp>
      <p:sp>
        <p:nvSpPr>
          <p:cNvPr id="10" name="Legende: mit gebogener Linie mit Rahmen und Akzentuierungsbalken 9">
            <a:extLst>
              <a:ext uri="{FF2B5EF4-FFF2-40B4-BE49-F238E27FC236}">
                <a16:creationId xmlns:a16="http://schemas.microsoft.com/office/drawing/2014/main" id="{CA8B196E-73D0-42E8-A5E7-446362F4880D}"/>
              </a:ext>
            </a:extLst>
          </p:cNvPr>
          <p:cNvSpPr/>
          <p:nvPr/>
        </p:nvSpPr>
        <p:spPr>
          <a:xfrm flipH="1">
            <a:off x="377804" y="5503427"/>
            <a:ext cx="1960211" cy="740916"/>
          </a:xfrm>
          <a:prstGeom prst="accentBorderCallout2">
            <a:avLst>
              <a:gd name="adj1" fmla="val 18750"/>
              <a:gd name="adj2" fmla="val -8333"/>
              <a:gd name="adj3" fmla="val 18750"/>
              <a:gd name="adj4" fmla="val -16667"/>
              <a:gd name="adj5" fmla="val 28360"/>
              <a:gd name="adj6" fmla="val -11013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Haus darf max. 20 Einheiten  breit sein und </a:t>
            </a:r>
            <a:r>
              <a:rPr lang="de-DE" sz="1000" dirty="0" err="1">
                <a:solidFill>
                  <a:schemeClr val="bg1"/>
                </a:solidFill>
              </a:rPr>
              <a:t>max</a:t>
            </a:r>
            <a:r>
              <a:rPr lang="de-DE" sz="1000" dirty="0">
                <a:solidFill>
                  <a:schemeClr val="bg1"/>
                </a:solidFill>
              </a:rPr>
              <a:t> 8 Einheiten tief</a:t>
            </a:r>
            <a:endParaRPr lang="en-DE" sz="1000" dirty="0">
              <a:solidFill>
                <a:schemeClr val="bg1"/>
              </a:solidFill>
            </a:endParaRPr>
          </a:p>
        </p:txBody>
      </p:sp>
      <p:sp>
        <p:nvSpPr>
          <p:cNvPr id="11" name="Legende: mit gebogener Linie mit Rahmen und Akzentuierungsbalken 10">
            <a:extLst>
              <a:ext uri="{FF2B5EF4-FFF2-40B4-BE49-F238E27FC236}">
                <a16:creationId xmlns:a16="http://schemas.microsoft.com/office/drawing/2014/main" id="{F96BDFB9-BFE9-4634-98FA-B450B57C7A77}"/>
              </a:ext>
            </a:extLst>
          </p:cNvPr>
          <p:cNvSpPr/>
          <p:nvPr/>
        </p:nvSpPr>
        <p:spPr>
          <a:xfrm>
            <a:off x="9670784" y="5503427"/>
            <a:ext cx="2282121" cy="740916"/>
          </a:xfrm>
          <a:prstGeom prst="accentBorderCallout2">
            <a:avLst>
              <a:gd name="adj1" fmla="val 18750"/>
              <a:gd name="adj2" fmla="val -8333"/>
              <a:gd name="adj3" fmla="val 18750"/>
              <a:gd name="adj4" fmla="val -16667"/>
              <a:gd name="adj5" fmla="val 50530"/>
              <a:gd name="adj6" fmla="val -5392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Zum Hochwasserschutz muss das Haus auf einer massiven Bodenplatte stehen, die ein Stein hoch ist und jeweils 2 Einheiten überstehen</a:t>
            </a:r>
            <a:endParaRPr lang="en-DE" sz="1000" dirty="0">
              <a:solidFill>
                <a:schemeClr val="bg1"/>
              </a:solidFill>
            </a:endParaRPr>
          </a:p>
        </p:txBody>
      </p:sp>
      <p:sp>
        <p:nvSpPr>
          <p:cNvPr id="12" name="Legende: mit gebogener Linie mit Rahmen und Akzentuierungsbalken 11">
            <a:extLst>
              <a:ext uri="{FF2B5EF4-FFF2-40B4-BE49-F238E27FC236}">
                <a16:creationId xmlns:a16="http://schemas.microsoft.com/office/drawing/2014/main" id="{FCBCBE8C-735D-4B06-9724-827D1CCD1EC5}"/>
              </a:ext>
            </a:extLst>
          </p:cNvPr>
          <p:cNvSpPr/>
          <p:nvPr/>
        </p:nvSpPr>
        <p:spPr>
          <a:xfrm>
            <a:off x="9313739" y="365125"/>
            <a:ext cx="2639166" cy="740916"/>
          </a:xfrm>
          <a:prstGeom prst="accentBorderCallout2">
            <a:avLst>
              <a:gd name="adj1" fmla="val 18750"/>
              <a:gd name="adj2" fmla="val -8333"/>
              <a:gd name="adj3" fmla="val 18750"/>
              <a:gd name="adj4" fmla="val -16667"/>
              <a:gd name="adj5" fmla="val 55703"/>
              <a:gd name="adj6" fmla="val -2973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Gebäude benötigt ein Spitzdach und Kamin der einmal durch das ganze Gebäude reicht und durch die Fenster sichtbar sein muss.</a:t>
            </a:r>
            <a:endParaRPr lang="en-DE" sz="1000" dirty="0">
              <a:solidFill>
                <a:schemeClr val="bg1"/>
              </a:solidFill>
            </a:endParaRPr>
          </a:p>
        </p:txBody>
      </p:sp>
      <p:sp>
        <p:nvSpPr>
          <p:cNvPr id="13" name="Legende: mit gebogener Linie mit Rahmen und Akzentuierungsbalken 12">
            <a:extLst>
              <a:ext uri="{FF2B5EF4-FFF2-40B4-BE49-F238E27FC236}">
                <a16:creationId xmlns:a16="http://schemas.microsoft.com/office/drawing/2014/main" id="{D2414811-D543-4144-82FA-217CAD231627}"/>
              </a:ext>
            </a:extLst>
          </p:cNvPr>
          <p:cNvSpPr/>
          <p:nvPr/>
        </p:nvSpPr>
        <p:spPr>
          <a:xfrm>
            <a:off x="9670784" y="1353920"/>
            <a:ext cx="2282121" cy="740916"/>
          </a:xfrm>
          <a:prstGeom prst="accentBorderCallout2">
            <a:avLst>
              <a:gd name="adj1" fmla="val 18750"/>
              <a:gd name="adj2" fmla="val -8333"/>
              <a:gd name="adj3" fmla="val 18750"/>
              <a:gd name="adj4" fmla="val -16667"/>
              <a:gd name="adj5" fmla="val 121475"/>
              <a:gd name="adj6" fmla="val -67124"/>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Kinder in dem Haus wohnen müssen die Tür verschließbar sein</a:t>
            </a:r>
            <a:endParaRPr lang="en-DE" sz="1000" dirty="0">
              <a:solidFill>
                <a:schemeClr val="bg1"/>
              </a:solidFill>
            </a:endParaRPr>
          </a:p>
        </p:txBody>
      </p:sp>
      <p:sp>
        <p:nvSpPr>
          <p:cNvPr id="2" name="Date Placeholder 1">
            <a:extLst>
              <a:ext uri="{FF2B5EF4-FFF2-40B4-BE49-F238E27FC236}">
                <a16:creationId xmlns:a16="http://schemas.microsoft.com/office/drawing/2014/main" id="{BF4D23D0-F776-4502-842C-B81FDDB97AAB}"/>
              </a:ext>
            </a:extLst>
          </p:cNvPr>
          <p:cNvSpPr>
            <a:spLocks noGrp="1"/>
          </p:cNvSpPr>
          <p:nvPr>
            <p:ph type="dt" sz="half" idx="10"/>
          </p:nvPr>
        </p:nvSpPr>
        <p:spPr/>
        <p:txBody>
          <a:bodyPr/>
          <a:lstStyle/>
          <a:p>
            <a:fld id="{B177D0BE-2603-4535-A206-B6AE0381C54E}" type="datetime1">
              <a:rPr lang="de-DE" smtClean="0"/>
              <a:t>15.11.2019</a:t>
            </a:fld>
            <a:endParaRPr lang="de-DE"/>
          </a:p>
        </p:txBody>
      </p:sp>
      <p:sp>
        <p:nvSpPr>
          <p:cNvPr id="14" name="Slide Number Placeholder 13">
            <a:extLst>
              <a:ext uri="{FF2B5EF4-FFF2-40B4-BE49-F238E27FC236}">
                <a16:creationId xmlns:a16="http://schemas.microsoft.com/office/drawing/2014/main" id="{10B33B47-A318-4CD7-A902-8384526A4968}"/>
              </a:ext>
            </a:extLst>
          </p:cNvPr>
          <p:cNvSpPr>
            <a:spLocks noGrp="1"/>
          </p:cNvSpPr>
          <p:nvPr>
            <p:ph type="sldNum" sz="quarter" idx="12"/>
          </p:nvPr>
        </p:nvSpPr>
        <p:spPr/>
        <p:txBody>
          <a:bodyPr/>
          <a:lstStyle/>
          <a:p>
            <a:fld id="{424ABE73-7CBB-4C84-8119-49FA64EF6D4E}" type="slidenum">
              <a:rPr lang="de-DE" smtClean="0"/>
              <a:t>73</a:t>
            </a:fld>
            <a:endParaRPr lang="de-DE"/>
          </a:p>
        </p:txBody>
      </p:sp>
    </p:spTree>
    <p:extLst>
      <p:ext uri="{BB962C8B-B14F-4D97-AF65-F5344CB8AC3E}">
        <p14:creationId xmlns:p14="http://schemas.microsoft.com/office/powerpoint/2010/main" val="130092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42B45E1-2B34-47AA-B3A6-10AAD63F6F1D}"/>
              </a:ext>
            </a:extLst>
          </p:cNvPr>
          <p:cNvSpPr>
            <a:spLocks noGrp="1"/>
          </p:cNvSpPr>
          <p:nvPr>
            <p:ph idx="1"/>
          </p:nvPr>
        </p:nvSpPr>
        <p:spPr/>
        <p:txBody>
          <a:bodyPr/>
          <a:lstStyle/>
          <a:p>
            <a:endParaRPr lang="en-DE"/>
          </a:p>
        </p:txBody>
      </p:sp>
      <p:pic>
        <p:nvPicPr>
          <p:cNvPr id="2" name="Grafik 1">
            <a:extLst>
              <a:ext uri="{FF2B5EF4-FFF2-40B4-BE49-F238E27FC236}">
                <a16:creationId xmlns:a16="http://schemas.microsoft.com/office/drawing/2014/main" id="{DB767220-7143-4D16-A668-2E123E5CBFD5}"/>
              </a:ext>
            </a:extLst>
          </p:cNvPr>
          <p:cNvPicPr>
            <a:picLocks noChangeAspect="1"/>
          </p:cNvPicPr>
          <p:nvPr/>
        </p:nvPicPr>
        <p:blipFill>
          <a:blip r:embed="rId3"/>
          <a:stretch>
            <a:fillRect/>
          </a:stretch>
        </p:blipFill>
        <p:spPr>
          <a:xfrm>
            <a:off x="0" y="0"/>
            <a:ext cx="12192000" cy="6858000"/>
          </a:xfrm>
          <a:prstGeom prst="rect">
            <a:avLst/>
          </a:prstGeom>
        </p:spPr>
      </p:pic>
      <p:sp>
        <p:nvSpPr>
          <p:cNvPr id="5" name="Legende: mit gebogener Linie mit Rahmen und Akzentuierungsbalken 4">
            <a:extLst>
              <a:ext uri="{FF2B5EF4-FFF2-40B4-BE49-F238E27FC236}">
                <a16:creationId xmlns:a16="http://schemas.microsoft.com/office/drawing/2014/main" id="{49FF0D89-E5F2-416D-A79D-874E7FBAAA0B}"/>
              </a:ext>
            </a:extLst>
          </p:cNvPr>
          <p:cNvSpPr/>
          <p:nvPr/>
        </p:nvSpPr>
        <p:spPr>
          <a:xfrm flipH="1">
            <a:off x="377806" y="365125"/>
            <a:ext cx="1960210" cy="740916"/>
          </a:xfrm>
          <a:prstGeom prst="accentBorderCallout2">
            <a:avLst>
              <a:gd name="adj1" fmla="val 18750"/>
              <a:gd name="adj2" fmla="val -8333"/>
              <a:gd name="adj3" fmla="val 18750"/>
              <a:gd name="adj4" fmla="val -16667"/>
              <a:gd name="adj5" fmla="val 99305"/>
              <a:gd name="adj6" fmla="val -69348"/>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3 Stockwerke</a:t>
            </a:r>
          </a:p>
          <a:p>
            <a:pPr algn="ctr"/>
            <a:r>
              <a:rPr lang="de-DE" sz="1000" dirty="0">
                <a:solidFill>
                  <a:schemeClr val="bg1"/>
                </a:solidFill>
              </a:rPr>
              <a:t>(1 Stockwerk = 6 Steine hoch)</a:t>
            </a:r>
            <a:endParaRPr lang="en-DE" sz="1000" dirty="0">
              <a:solidFill>
                <a:schemeClr val="bg1"/>
              </a:solidFill>
            </a:endParaRPr>
          </a:p>
        </p:txBody>
      </p:sp>
      <p:sp>
        <p:nvSpPr>
          <p:cNvPr id="6" name="Legende: mit gebogener Linie mit Rahmen und Akzentuierungsbalken 5">
            <a:extLst>
              <a:ext uri="{FF2B5EF4-FFF2-40B4-BE49-F238E27FC236}">
                <a16:creationId xmlns:a16="http://schemas.microsoft.com/office/drawing/2014/main" id="{19E4CCAD-408A-4F48-A600-3CEB487ADC68}"/>
              </a:ext>
            </a:extLst>
          </p:cNvPr>
          <p:cNvSpPr/>
          <p:nvPr/>
        </p:nvSpPr>
        <p:spPr>
          <a:xfrm flipH="1">
            <a:off x="377805" y="1541434"/>
            <a:ext cx="1960211" cy="740916"/>
          </a:xfrm>
          <a:prstGeom prst="accentBorderCallout2">
            <a:avLst>
              <a:gd name="adj1" fmla="val 18750"/>
              <a:gd name="adj2" fmla="val -8333"/>
              <a:gd name="adj3" fmla="val 18750"/>
              <a:gd name="adj4" fmla="val -16667"/>
              <a:gd name="adj5" fmla="val 77874"/>
              <a:gd name="adj6" fmla="val -5370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Jedes Stockwerk (außer EG) muss 10 Fenster haben (Fenster = 3 Steine hoch und mind. 3 Einheiten breit</a:t>
            </a:r>
            <a:endParaRPr lang="en-DE" sz="1000" dirty="0">
              <a:solidFill>
                <a:schemeClr val="bg1"/>
              </a:solidFill>
            </a:endParaRPr>
          </a:p>
        </p:txBody>
      </p:sp>
      <p:sp>
        <p:nvSpPr>
          <p:cNvPr id="7" name="Legende: mit gebogener Linie mit Rahmen und Akzentuierungsbalken 6">
            <a:extLst>
              <a:ext uri="{FF2B5EF4-FFF2-40B4-BE49-F238E27FC236}">
                <a16:creationId xmlns:a16="http://schemas.microsoft.com/office/drawing/2014/main" id="{AE27694D-BD67-4158-9E84-071C9C4D460D}"/>
              </a:ext>
            </a:extLst>
          </p:cNvPr>
          <p:cNvSpPr/>
          <p:nvPr/>
        </p:nvSpPr>
        <p:spPr>
          <a:xfrm flipH="1">
            <a:off x="377805" y="2861664"/>
            <a:ext cx="1960211" cy="740916"/>
          </a:xfrm>
          <a:prstGeom prst="accentBorderCallout2">
            <a:avLst>
              <a:gd name="adj1" fmla="val 18750"/>
              <a:gd name="adj2" fmla="val -8333"/>
              <a:gd name="adj3" fmla="val 18750"/>
              <a:gd name="adj4" fmla="val -16667"/>
              <a:gd name="adj5" fmla="val 58659"/>
              <a:gd name="adj6" fmla="val -41137"/>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Im EG muss eine behinderten gerechte Tür zur Verfügung stehen (6 Einheiten breit und 5 Steine hoch</a:t>
            </a:r>
            <a:endParaRPr lang="en-DE" sz="1000" dirty="0">
              <a:solidFill>
                <a:schemeClr val="bg1"/>
              </a:solidFill>
            </a:endParaRPr>
          </a:p>
        </p:txBody>
      </p:sp>
      <p:sp>
        <p:nvSpPr>
          <p:cNvPr id="8" name="Legende: mit gebogener Linie mit Rahmen und Akzentuierungsbalken 7">
            <a:extLst>
              <a:ext uri="{FF2B5EF4-FFF2-40B4-BE49-F238E27FC236}">
                <a16:creationId xmlns:a16="http://schemas.microsoft.com/office/drawing/2014/main" id="{A259D02D-80A2-4287-837C-562093C04AFE}"/>
              </a:ext>
            </a:extLst>
          </p:cNvPr>
          <p:cNvSpPr/>
          <p:nvPr/>
        </p:nvSpPr>
        <p:spPr>
          <a:xfrm flipH="1">
            <a:off x="377805" y="4148855"/>
            <a:ext cx="1960211" cy="740916"/>
          </a:xfrm>
          <a:prstGeom prst="accentBorderCallout2">
            <a:avLst>
              <a:gd name="adj1" fmla="val 18750"/>
              <a:gd name="adj2" fmla="val -8333"/>
              <a:gd name="adj3" fmla="val 18750"/>
              <a:gd name="adj4" fmla="val -16667"/>
              <a:gd name="adj5" fmla="val 159904"/>
              <a:gd name="adj6" fmla="val -11236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Aus Sicherheitsgründen sind die 6 Fenster im EG nur 2 Einheiten hoch und mind. 3 Einheiten breit.</a:t>
            </a:r>
            <a:endParaRPr lang="en-DE" sz="1000" dirty="0">
              <a:solidFill>
                <a:schemeClr val="bg1"/>
              </a:solidFill>
            </a:endParaRPr>
          </a:p>
        </p:txBody>
      </p:sp>
      <p:sp>
        <p:nvSpPr>
          <p:cNvPr id="9" name="Legende: mit gebogener Linie mit Rahmen und Akzentuierungsbalken 8">
            <a:extLst>
              <a:ext uri="{FF2B5EF4-FFF2-40B4-BE49-F238E27FC236}">
                <a16:creationId xmlns:a16="http://schemas.microsoft.com/office/drawing/2014/main" id="{E9B4A320-6371-4A1B-9258-2F87C4068A84}"/>
              </a:ext>
            </a:extLst>
          </p:cNvPr>
          <p:cNvSpPr/>
          <p:nvPr/>
        </p:nvSpPr>
        <p:spPr>
          <a:xfrm flipH="1">
            <a:off x="377804" y="5503427"/>
            <a:ext cx="1960211" cy="740916"/>
          </a:xfrm>
          <a:prstGeom prst="accentBorderCallout2">
            <a:avLst>
              <a:gd name="adj1" fmla="val 18750"/>
              <a:gd name="adj2" fmla="val -8333"/>
              <a:gd name="adj3" fmla="val 18750"/>
              <a:gd name="adj4" fmla="val -16667"/>
              <a:gd name="adj5" fmla="val 28360"/>
              <a:gd name="adj6" fmla="val -110131"/>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Haus darf max. 20 Einheiten  breit sein und </a:t>
            </a:r>
            <a:r>
              <a:rPr lang="de-DE" sz="1000" dirty="0" err="1">
                <a:solidFill>
                  <a:schemeClr val="bg1"/>
                </a:solidFill>
              </a:rPr>
              <a:t>max</a:t>
            </a:r>
            <a:r>
              <a:rPr lang="de-DE" sz="1000" dirty="0">
                <a:solidFill>
                  <a:schemeClr val="bg1"/>
                </a:solidFill>
              </a:rPr>
              <a:t> 8 Einheiten tief</a:t>
            </a:r>
            <a:endParaRPr lang="en-DE" sz="1000" dirty="0">
              <a:solidFill>
                <a:schemeClr val="bg1"/>
              </a:solidFill>
            </a:endParaRPr>
          </a:p>
        </p:txBody>
      </p:sp>
      <p:sp>
        <p:nvSpPr>
          <p:cNvPr id="10" name="Legende: mit gebogener Linie mit Rahmen und Akzentuierungsbalken 9">
            <a:extLst>
              <a:ext uri="{FF2B5EF4-FFF2-40B4-BE49-F238E27FC236}">
                <a16:creationId xmlns:a16="http://schemas.microsoft.com/office/drawing/2014/main" id="{EEFB8C30-AA9B-417B-99C7-F8E9B9B0DCB1}"/>
              </a:ext>
            </a:extLst>
          </p:cNvPr>
          <p:cNvSpPr/>
          <p:nvPr/>
        </p:nvSpPr>
        <p:spPr>
          <a:xfrm>
            <a:off x="9670784" y="5503427"/>
            <a:ext cx="2282121" cy="740916"/>
          </a:xfrm>
          <a:prstGeom prst="accentBorderCallout2">
            <a:avLst>
              <a:gd name="adj1" fmla="val 18750"/>
              <a:gd name="adj2" fmla="val -8333"/>
              <a:gd name="adj3" fmla="val 18750"/>
              <a:gd name="adj4" fmla="val -16667"/>
              <a:gd name="adj5" fmla="val -10808"/>
              <a:gd name="adj6" fmla="val -33534"/>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Zum Hochwasserschutz muss das Haus auf einer massiven Bodenplatte stehen, die ein Stein hoch ist und jeweils 2 Einheiten überstehen</a:t>
            </a:r>
            <a:endParaRPr lang="en-DE" sz="1000" dirty="0">
              <a:solidFill>
                <a:schemeClr val="bg1"/>
              </a:solidFill>
            </a:endParaRPr>
          </a:p>
        </p:txBody>
      </p:sp>
      <p:sp>
        <p:nvSpPr>
          <p:cNvPr id="11" name="Legende: mit gebogener Linie mit Rahmen und Akzentuierungsbalken 10">
            <a:extLst>
              <a:ext uri="{FF2B5EF4-FFF2-40B4-BE49-F238E27FC236}">
                <a16:creationId xmlns:a16="http://schemas.microsoft.com/office/drawing/2014/main" id="{4F75D411-2F33-4307-A3B5-D42320BAA5C2}"/>
              </a:ext>
            </a:extLst>
          </p:cNvPr>
          <p:cNvSpPr/>
          <p:nvPr/>
        </p:nvSpPr>
        <p:spPr>
          <a:xfrm>
            <a:off x="9313739" y="365125"/>
            <a:ext cx="2639166" cy="740916"/>
          </a:xfrm>
          <a:prstGeom prst="accentBorderCallout2">
            <a:avLst>
              <a:gd name="adj1" fmla="val 18750"/>
              <a:gd name="adj2" fmla="val -8333"/>
              <a:gd name="adj3" fmla="val 18750"/>
              <a:gd name="adj4" fmla="val -16667"/>
              <a:gd name="adj5" fmla="val 55703"/>
              <a:gd name="adj6" fmla="val -29736"/>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Gebäude benötigt ein Spitzdach und Aufzugsschacht (4x4) der einmal durch das ganze Gebäude reicht und durch die Fenster sichtbar sein muss.</a:t>
            </a:r>
            <a:endParaRPr lang="en-DE" sz="1000" dirty="0">
              <a:solidFill>
                <a:schemeClr val="bg1"/>
              </a:solidFill>
            </a:endParaRPr>
          </a:p>
        </p:txBody>
      </p:sp>
      <p:sp>
        <p:nvSpPr>
          <p:cNvPr id="12" name="Legende: mit gebogener Linie mit Rahmen und Akzentuierungsbalken 11">
            <a:extLst>
              <a:ext uri="{FF2B5EF4-FFF2-40B4-BE49-F238E27FC236}">
                <a16:creationId xmlns:a16="http://schemas.microsoft.com/office/drawing/2014/main" id="{368CD9BC-99E6-4848-9519-7F971F21AB97}"/>
              </a:ext>
            </a:extLst>
          </p:cNvPr>
          <p:cNvSpPr/>
          <p:nvPr/>
        </p:nvSpPr>
        <p:spPr>
          <a:xfrm>
            <a:off x="9670784" y="1353920"/>
            <a:ext cx="2282121" cy="740916"/>
          </a:xfrm>
          <a:prstGeom prst="accentBorderCallout2">
            <a:avLst>
              <a:gd name="adj1" fmla="val 18750"/>
              <a:gd name="adj2" fmla="val -8333"/>
              <a:gd name="adj3" fmla="val 18750"/>
              <a:gd name="adj4" fmla="val -16667"/>
              <a:gd name="adj5" fmla="val 121475"/>
              <a:gd name="adj6" fmla="val -67124"/>
            </a:avLst>
          </a:prstGeom>
          <a:solidFill>
            <a:srgbClr val="047364"/>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bg1"/>
                </a:solidFill>
              </a:rPr>
              <a:t>Das Kinder in dem Haus wohnen müssen die Tür verschließbar sein</a:t>
            </a:r>
            <a:endParaRPr lang="en-DE" sz="1000" dirty="0">
              <a:solidFill>
                <a:schemeClr val="bg1"/>
              </a:solidFill>
            </a:endParaRPr>
          </a:p>
        </p:txBody>
      </p:sp>
      <p:sp>
        <p:nvSpPr>
          <p:cNvPr id="14" name="Titel 13">
            <a:extLst>
              <a:ext uri="{FF2B5EF4-FFF2-40B4-BE49-F238E27FC236}">
                <a16:creationId xmlns:a16="http://schemas.microsoft.com/office/drawing/2014/main" id="{9AB2A87B-68BD-4517-A3AA-20D3C8B82797}"/>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485593B7-C885-40D3-A39D-CBD24B3EFFA5}"/>
              </a:ext>
            </a:extLst>
          </p:cNvPr>
          <p:cNvSpPr>
            <a:spLocks noGrp="1"/>
          </p:cNvSpPr>
          <p:nvPr>
            <p:ph type="dt" sz="half" idx="10"/>
          </p:nvPr>
        </p:nvSpPr>
        <p:spPr/>
        <p:txBody>
          <a:bodyPr/>
          <a:lstStyle/>
          <a:p>
            <a:fld id="{19A1E363-F118-4001-AB02-B5F7CB8F1B50}" type="datetime1">
              <a:rPr lang="de-DE" smtClean="0"/>
              <a:t>15.11.2019</a:t>
            </a:fld>
            <a:endParaRPr lang="de-DE"/>
          </a:p>
        </p:txBody>
      </p:sp>
      <p:sp>
        <p:nvSpPr>
          <p:cNvPr id="13" name="Slide Number Placeholder 12">
            <a:extLst>
              <a:ext uri="{FF2B5EF4-FFF2-40B4-BE49-F238E27FC236}">
                <a16:creationId xmlns:a16="http://schemas.microsoft.com/office/drawing/2014/main" id="{61F27188-DFDE-44E8-8B31-DF3AD4D1C7C4}"/>
              </a:ext>
            </a:extLst>
          </p:cNvPr>
          <p:cNvSpPr>
            <a:spLocks noGrp="1"/>
          </p:cNvSpPr>
          <p:nvPr>
            <p:ph type="sldNum" sz="quarter" idx="12"/>
          </p:nvPr>
        </p:nvSpPr>
        <p:spPr/>
        <p:txBody>
          <a:bodyPr/>
          <a:lstStyle/>
          <a:p>
            <a:fld id="{424ABE73-7CBB-4C84-8119-49FA64EF6D4E}" type="slidenum">
              <a:rPr lang="de-DE" smtClean="0"/>
              <a:t>74</a:t>
            </a:fld>
            <a:endParaRPr lang="de-DE"/>
          </a:p>
        </p:txBody>
      </p:sp>
    </p:spTree>
    <p:extLst>
      <p:ext uri="{BB962C8B-B14F-4D97-AF65-F5344CB8AC3E}">
        <p14:creationId xmlns:p14="http://schemas.microsoft.com/office/powerpoint/2010/main" val="16781499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A85B48B-CF7B-43B2-B5E9-8793EDEB8EDC}"/>
              </a:ext>
            </a:extLst>
          </p:cNvPr>
          <p:cNvSpPr>
            <a:spLocks noGrp="1"/>
          </p:cNvSpPr>
          <p:nvPr>
            <p:ph idx="1"/>
          </p:nvPr>
        </p:nvSpPr>
        <p:spPr/>
        <p:txBody>
          <a:bodyPr/>
          <a:lstStyle/>
          <a:p>
            <a:r>
              <a:rPr lang="de-DE" dirty="0"/>
              <a:t>Wir haben Folgendes vor!</a:t>
            </a:r>
            <a:endParaRPr lang="en-DE" dirty="0"/>
          </a:p>
          <a:p>
            <a:endParaRPr lang="en-US" dirty="0"/>
          </a:p>
        </p:txBody>
      </p:sp>
      <p:sp>
        <p:nvSpPr>
          <p:cNvPr id="3" name="Date Placeholder 2">
            <a:extLst>
              <a:ext uri="{FF2B5EF4-FFF2-40B4-BE49-F238E27FC236}">
                <a16:creationId xmlns:a16="http://schemas.microsoft.com/office/drawing/2014/main" id="{1B15E3F3-A70D-4FE4-8110-8CA046E70678}"/>
              </a:ext>
            </a:extLst>
          </p:cNvPr>
          <p:cNvSpPr>
            <a:spLocks noGrp="1"/>
          </p:cNvSpPr>
          <p:nvPr>
            <p:ph type="dt" sz="half" idx="10"/>
          </p:nvPr>
        </p:nvSpPr>
        <p:spPr/>
        <p:txBody>
          <a:bodyPr/>
          <a:lstStyle/>
          <a:p>
            <a:fld id="{A1D93848-862E-4F8F-979C-E2B52319F5D2}" type="datetime1">
              <a:rPr lang="de-DE" smtClean="0"/>
              <a:t>15.11.2019</a:t>
            </a:fld>
            <a:endParaRPr lang="en-US" dirty="0"/>
          </a:p>
        </p:txBody>
      </p:sp>
      <p:sp>
        <p:nvSpPr>
          <p:cNvPr id="4" name="Foliennummernplatzhalter 3">
            <a:extLst>
              <a:ext uri="{FF2B5EF4-FFF2-40B4-BE49-F238E27FC236}">
                <a16:creationId xmlns:a16="http://schemas.microsoft.com/office/drawing/2014/main" id="{2D5F10C4-D025-4575-9175-5568081CB4CF}"/>
              </a:ext>
            </a:extLst>
          </p:cNvPr>
          <p:cNvSpPr>
            <a:spLocks noGrp="1"/>
          </p:cNvSpPr>
          <p:nvPr>
            <p:ph type="sldNum" sz="quarter" idx="12"/>
          </p:nvPr>
        </p:nvSpPr>
        <p:spPr/>
        <p:txBody>
          <a:bodyPr/>
          <a:lstStyle/>
          <a:p>
            <a:fld id="{248C2536-0979-4352-A1C4-768983101040}" type="slidenum">
              <a:rPr lang="en-US" smtClean="0"/>
              <a:t>75</a:t>
            </a:fld>
            <a:endParaRPr lang="en-US" dirty="0"/>
          </a:p>
        </p:txBody>
      </p:sp>
      <p:pic>
        <p:nvPicPr>
          <p:cNvPr id="8" name="InsertedImage">
            <a:extLst>
              <a:ext uri="{FF2B5EF4-FFF2-40B4-BE49-F238E27FC236}">
                <a16:creationId xmlns:a16="http://schemas.microsoft.com/office/drawing/2014/main" id="{68F20FA6-186B-4B0D-87C9-264BD8289B08}"/>
              </a:ext>
            </a:extLst>
          </p:cNvPr>
          <p:cNvPicPr>
            <a:picLocks noGrp="1" noChangeAspect="1"/>
          </p:cNvPicPr>
          <p:nvPr>
            <p:ph type="pic" sz="quarter" idx="15"/>
          </p:nvPr>
        </p:nvPicPr>
        <p:blipFill>
          <a:blip r:embed="rId2"/>
          <a:srcRect l="2192" r="2192"/>
          <a:stretch>
            <a:fillRect/>
          </a:stretch>
        </p:blipFill>
        <p:spPr/>
      </p:pic>
      <p:sp>
        <p:nvSpPr>
          <p:cNvPr id="6" name="Titel 5">
            <a:extLst>
              <a:ext uri="{FF2B5EF4-FFF2-40B4-BE49-F238E27FC236}">
                <a16:creationId xmlns:a16="http://schemas.microsoft.com/office/drawing/2014/main" id="{FBA62CBB-874E-4114-BDB6-B357952DC994}"/>
              </a:ext>
            </a:extLst>
          </p:cNvPr>
          <p:cNvSpPr>
            <a:spLocks noGrp="1"/>
          </p:cNvSpPr>
          <p:nvPr>
            <p:ph type="title"/>
          </p:nvPr>
        </p:nvSpPr>
        <p:spPr/>
        <p:txBody>
          <a:bodyPr/>
          <a:lstStyle/>
          <a:p>
            <a:r>
              <a:rPr lang="en-US" dirty="0" err="1"/>
              <a:t>Präsentation</a:t>
            </a:r>
            <a:r>
              <a:rPr lang="en-US" dirty="0"/>
              <a:t> der Tasks</a:t>
            </a:r>
          </a:p>
        </p:txBody>
      </p:sp>
    </p:spTree>
    <p:extLst>
      <p:ext uri="{BB962C8B-B14F-4D97-AF65-F5344CB8AC3E}">
        <p14:creationId xmlns:p14="http://schemas.microsoft.com/office/powerpoint/2010/main" val="398866472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76</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42803306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E0874E-1F69-42BA-8ED1-461E9890B9A7}"/>
              </a:ext>
            </a:extLst>
          </p:cNvPr>
          <p:cNvSpPr>
            <a:spLocks noGrp="1"/>
          </p:cNvSpPr>
          <p:nvPr>
            <p:ph type="title"/>
          </p:nvPr>
        </p:nvSpPr>
        <p:spPr/>
        <p:txBody>
          <a:bodyPr/>
          <a:lstStyle/>
          <a:p>
            <a:r>
              <a:rPr lang="en-US" dirty="0"/>
              <a:t>Sprint 5</a:t>
            </a:r>
          </a:p>
        </p:txBody>
      </p:sp>
    </p:spTree>
    <p:extLst>
      <p:ext uri="{BB962C8B-B14F-4D97-AF65-F5344CB8AC3E}">
        <p14:creationId xmlns:p14="http://schemas.microsoft.com/office/powerpoint/2010/main" val="30160999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Wir haben gelernt das Scrum auf Planung und strukturiertem Vorgehen basiert!</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den gesamten Scrum-Prozess nochmals an!</a:t>
            </a:r>
          </a:p>
          <a:p>
            <a:pPr marL="0" indent="0">
              <a:lnSpc>
                <a:spcPct val="100000"/>
              </a:lnSpc>
              <a:spcBef>
                <a:spcPts val="1000"/>
              </a:spcBef>
              <a:buNone/>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Die Komplexität einer Lego-Stadt!</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78</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err="1"/>
              <a:t>Überschrift</a:t>
            </a:r>
            <a:endParaRPr lang="en-US" dirty="0"/>
          </a:p>
        </p:txBody>
      </p:sp>
    </p:spTree>
    <p:extLst>
      <p:ext uri="{BB962C8B-B14F-4D97-AF65-F5344CB8AC3E}">
        <p14:creationId xmlns:p14="http://schemas.microsoft.com/office/powerpoint/2010/main" val="365934928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en-US" dirty="0"/>
              <a:t>Scrum is …</a:t>
            </a:r>
            <a:endParaRPr lang="de-DE" dirty="0"/>
          </a:p>
        </p:txBody>
      </p:sp>
      <p:pic>
        <p:nvPicPr>
          <p:cNvPr id="4" name="Grafik 3" descr="Ein Bild, das Screenshot enthält.&#10;&#10;Automatisch generierte Beschreibung">
            <a:extLst>
              <a:ext uri="{FF2B5EF4-FFF2-40B4-BE49-F238E27FC236}">
                <a16:creationId xmlns:a16="http://schemas.microsoft.com/office/drawing/2014/main" id="{C0106BE2-2D04-4685-B32E-3189582BAAEB}"/>
              </a:ext>
            </a:extLst>
          </p:cNvPr>
          <p:cNvPicPr>
            <a:picLocks noChangeAspect="1"/>
          </p:cNvPicPr>
          <p:nvPr/>
        </p:nvPicPr>
        <p:blipFill rotWithShape="1">
          <a:blip r:embed="rId2">
            <a:extLst>
              <a:ext uri="{28A0092B-C50C-407E-A947-70E740481C1C}">
                <a14:useLocalDpi xmlns:a14="http://schemas.microsoft.com/office/drawing/2010/main" val="0"/>
              </a:ext>
            </a:extLst>
          </a:blip>
          <a:srcRect l="1579"/>
          <a:stretch/>
        </p:blipFill>
        <p:spPr>
          <a:xfrm>
            <a:off x="658813" y="0"/>
            <a:ext cx="10124602" cy="6858000"/>
          </a:xfrm>
          <a:prstGeom prst="rect">
            <a:avLst/>
          </a:prstGeom>
        </p:spPr>
      </p:pic>
      <p:sp>
        <p:nvSpPr>
          <p:cNvPr id="3" name="Date Placeholder 2">
            <a:extLst>
              <a:ext uri="{FF2B5EF4-FFF2-40B4-BE49-F238E27FC236}">
                <a16:creationId xmlns:a16="http://schemas.microsoft.com/office/drawing/2014/main" id="{3F0501E1-676B-42F6-AAFF-E5FD6E98735B}"/>
              </a:ext>
            </a:extLst>
          </p:cNvPr>
          <p:cNvSpPr>
            <a:spLocks noGrp="1"/>
          </p:cNvSpPr>
          <p:nvPr>
            <p:ph type="dt" sz="half" idx="10"/>
          </p:nvPr>
        </p:nvSpPr>
        <p:spPr/>
        <p:txBody>
          <a:bodyPr/>
          <a:lstStyle/>
          <a:p>
            <a:fld id="{F52E02CE-32C6-4C9E-A27D-9AB3BC6CE3FD}" type="datetime1">
              <a:rPr lang="de-DE" smtClean="0"/>
              <a:t>15.11.2019</a:t>
            </a:fld>
            <a:endParaRPr lang="de-DE"/>
          </a:p>
        </p:txBody>
      </p:sp>
      <p:sp>
        <p:nvSpPr>
          <p:cNvPr id="5" name="Slide Number Placeholder 4">
            <a:extLst>
              <a:ext uri="{FF2B5EF4-FFF2-40B4-BE49-F238E27FC236}">
                <a16:creationId xmlns:a16="http://schemas.microsoft.com/office/drawing/2014/main" id="{1E2B5CF3-BFEB-4941-BB0E-50DA12B8E89A}"/>
              </a:ext>
            </a:extLst>
          </p:cNvPr>
          <p:cNvSpPr>
            <a:spLocks noGrp="1"/>
          </p:cNvSpPr>
          <p:nvPr>
            <p:ph type="sldNum" sz="quarter" idx="12"/>
          </p:nvPr>
        </p:nvSpPr>
        <p:spPr/>
        <p:txBody>
          <a:bodyPr/>
          <a:lstStyle/>
          <a:p>
            <a:fld id="{424ABE73-7CBB-4C84-8119-49FA64EF6D4E}" type="slidenum">
              <a:rPr lang="de-DE" smtClean="0"/>
              <a:t>79</a:t>
            </a:fld>
            <a:endParaRPr lang="de-DE"/>
          </a:p>
        </p:txBody>
      </p:sp>
    </p:spTree>
    <p:extLst>
      <p:ext uri="{BB962C8B-B14F-4D97-AF65-F5344CB8AC3E}">
        <p14:creationId xmlns:p14="http://schemas.microsoft.com/office/powerpoint/2010/main" val="628291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09EEA03-F96B-44B9-B60E-D430F520C8FB}"/>
              </a:ext>
            </a:extLst>
          </p:cNvPr>
          <p:cNvSpPr>
            <a:spLocks noGrp="1"/>
          </p:cNvSpPr>
          <p:nvPr>
            <p:ph type="dt" sz="half" idx="10"/>
          </p:nvPr>
        </p:nvSpPr>
        <p:spPr/>
        <p:txBody>
          <a:bodyPr/>
          <a:lstStyle/>
          <a:p>
            <a:fld id="{F95DA78E-8993-4D39-BD93-0CC75A0BEB12}" type="datetime1">
              <a:rPr lang="de-DE" smtClean="0"/>
              <a:t>15.11.2019</a:t>
            </a:fld>
            <a:endParaRPr lang="de-DE"/>
          </a:p>
        </p:txBody>
      </p:sp>
      <p:sp>
        <p:nvSpPr>
          <p:cNvPr id="5" name="Slide Number Placeholder 4">
            <a:extLst>
              <a:ext uri="{FF2B5EF4-FFF2-40B4-BE49-F238E27FC236}">
                <a16:creationId xmlns:a16="http://schemas.microsoft.com/office/drawing/2014/main" id="{AE8D8B05-4A97-44C1-8529-0D75C395CB86}"/>
              </a:ext>
            </a:extLst>
          </p:cNvPr>
          <p:cNvSpPr>
            <a:spLocks noGrp="1"/>
          </p:cNvSpPr>
          <p:nvPr>
            <p:ph type="sldNum" sz="quarter" idx="12"/>
          </p:nvPr>
        </p:nvSpPr>
        <p:spPr/>
        <p:txBody>
          <a:bodyPr/>
          <a:lstStyle/>
          <a:p>
            <a:fld id="{424ABE73-7CBB-4C84-8119-49FA64EF6D4E}" type="slidenum">
              <a:rPr lang="de-DE" smtClean="0"/>
              <a:t>8</a:t>
            </a:fld>
            <a:endParaRPr lang="de-DE"/>
          </a:p>
        </p:txBody>
      </p:sp>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de-DE" dirty="0">
                <a:solidFill>
                  <a:srgbClr val="047364"/>
                </a:solidFill>
              </a:rPr>
              <a:t>Mit 3 Bausteinen zum Erfolg!</a:t>
            </a:r>
          </a:p>
        </p:txBody>
      </p:sp>
      <p:graphicFrame>
        <p:nvGraphicFramePr>
          <p:cNvPr id="4" name="Diagramm 3">
            <a:extLst>
              <a:ext uri="{FF2B5EF4-FFF2-40B4-BE49-F238E27FC236}">
                <a16:creationId xmlns:a16="http://schemas.microsoft.com/office/drawing/2014/main" id="{A76A77E6-43E3-42B7-9093-6307CD7B2C5E}"/>
              </a:ext>
            </a:extLst>
          </p:cNvPr>
          <p:cNvGraphicFramePr/>
          <p:nvPr>
            <p:extLst>
              <p:ext uri="{D42A27DB-BD31-4B8C-83A1-F6EECF244321}">
                <p14:modId xmlns:p14="http://schemas.microsoft.com/office/powerpoint/2010/main" val="3845927365"/>
              </p:ext>
            </p:extLst>
          </p:nvPr>
        </p:nvGraphicFramePr>
        <p:xfrm>
          <a:off x="78178" y="3429000"/>
          <a:ext cx="6868886" cy="32389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Gruppieren 6">
            <a:extLst>
              <a:ext uri="{FF2B5EF4-FFF2-40B4-BE49-F238E27FC236}">
                <a16:creationId xmlns:a16="http://schemas.microsoft.com/office/drawing/2014/main" id="{651F1A69-2FBB-47A1-B95D-DA52F4A428B5}"/>
              </a:ext>
            </a:extLst>
          </p:cNvPr>
          <p:cNvGrpSpPr/>
          <p:nvPr/>
        </p:nvGrpSpPr>
        <p:grpSpPr>
          <a:xfrm>
            <a:off x="925079" y="1542308"/>
            <a:ext cx="5204305" cy="1686296"/>
            <a:chOff x="3747503" y="482"/>
            <a:chExt cx="2936115" cy="1761669"/>
          </a:xfrm>
          <a:solidFill>
            <a:schemeClr val="accent1"/>
          </a:solidFill>
        </p:grpSpPr>
        <p:sp>
          <p:nvSpPr>
            <p:cNvPr id="8" name="Rechteck 7">
              <a:extLst>
                <a:ext uri="{FF2B5EF4-FFF2-40B4-BE49-F238E27FC236}">
                  <a16:creationId xmlns:a16="http://schemas.microsoft.com/office/drawing/2014/main" id="{A4491384-E9B8-46DD-92E0-7783617F4835}"/>
                </a:ext>
              </a:extLst>
            </p:cNvPr>
            <p:cNvSpPr/>
            <p:nvPr/>
          </p:nvSpPr>
          <p:spPr>
            <a:xfrm>
              <a:off x="3747503" y="482"/>
              <a:ext cx="2936115" cy="1761669"/>
            </a:xfrm>
            <a:prstGeom prst="rect">
              <a:avLst/>
            </a:prstGeom>
            <a:grp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a:lstStyle/>
            <a:p>
              <a:endParaRPr lang="en-US"/>
            </a:p>
          </p:txBody>
        </p:sp>
        <p:sp>
          <p:nvSpPr>
            <p:cNvPr id="9" name="Textfeld 8">
              <a:extLst>
                <a:ext uri="{FF2B5EF4-FFF2-40B4-BE49-F238E27FC236}">
                  <a16:creationId xmlns:a16="http://schemas.microsoft.com/office/drawing/2014/main" id="{D06A2C3B-8723-4FAE-B43F-05E473C10BAB}"/>
                </a:ext>
              </a:extLst>
            </p:cNvPr>
            <p:cNvSpPr txBox="1"/>
            <p:nvPr/>
          </p:nvSpPr>
          <p:spPr>
            <a:xfrm>
              <a:off x="3747503" y="482"/>
              <a:ext cx="2936115" cy="1761669"/>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de-DE" sz="3300" kern="1200" dirty="0"/>
                <a:t>Scrum Prüfung</a:t>
              </a:r>
            </a:p>
          </p:txBody>
        </p:sp>
      </p:grpSp>
      <p:grpSp>
        <p:nvGrpSpPr>
          <p:cNvPr id="10" name="Gruppieren 9">
            <a:extLst>
              <a:ext uri="{FF2B5EF4-FFF2-40B4-BE49-F238E27FC236}">
                <a16:creationId xmlns:a16="http://schemas.microsoft.com/office/drawing/2014/main" id="{2276C789-F8E6-4F4A-A41B-54452427F52A}"/>
              </a:ext>
            </a:extLst>
          </p:cNvPr>
          <p:cNvGrpSpPr/>
          <p:nvPr/>
        </p:nvGrpSpPr>
        <p:grpSpPr>
          <a:xfrm>
            <a:off x="6363976" y="1542308"/>
            <a:ext cx="5204305" cy="1686296"/>
            <a:chOff x="3747503" y="482"/>
            <a:chExt cx="2936115" cy="1761669"/>
          </a:xfrm>
          <a:solidFill>
            <a:srgbClr val="F2F2F2"/>
          </a:solidFill>
        </p:grpSpPr>
        <p:sp>
          <p:nvSpPr>
            <p:cNvPr id="11" name="Rechteck 10">
              <a:extLst>
                <a:ext uri="{FF2B5EF4-FFF2-40B4-BE49-F238E27FC236}">
                  <a16:creationId xmlns:a16="http://schemas.microsoft.com/office/drawing/2014/main" id="{4891EC3C-3A0F-4D35-9E99-528576A65307}"/>
                </a:ext>
              </a:extLst>
            </p:cNvPr>
            <p:cNvSpPr/>
            <p:nvPr/>
          </p:nvSpPr>
          <p:spPr>
            <a:xfrm>
              <a:off x="3747503" y="482"/>
              <a:ext cx="2936115" cy="1761669"/>
            </a:xfrm>
            <a:prstGeom prst="rect">
              <a:avLst/>
            </a:prstGeom>
            <a:grp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a:lstStyle/>
            <a:p>
              <a:endParaRPr lang="en-US"/>
            </a:p>
          </p:txBody>
        </p:sp>
        <p:sp>
          <p:nvSpPr>
            <p:cNvPr id="12" name="Textfeld 11">
              <a:extLst>
                <a:ext uri="{FF2B5EF4-FFF2-40B4-BE49-F238E27FC236}">
                  <a16:creationId xmlns:a16="http://schemas.microsoft.com/office/drawing/2014/main" id="{8DD5750F-4B7C-412B-8027-FD2C88A7B632}"/>
                </a:ext>
              </a:extLst>
            </p:cNvPr>
            <p:cNvSpPr txBox="1"/>
            <p:nvPr/>
          </p:nvSpPr>
          <p:spPr>
            <a:xfrm>
              <a:off x="3747503" y="482"/>
              <a:ext cx="2936115" cy="1761669"/>
            </a:xfrm>
            <a:prstGeom prst="rect">
              <a:avLst/>
            </a:prstGeom>
            <a:solidFill>
              <a:schemeClr val="accent3"/>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de-DE" sz="3300" kern="1200" dirty="0">
                  <a:solidFill>
                    <a:schemeClr val="bg1"/>
                  </a:solidFill>
                </a:rPr>
                <a:t>Mini Projekt</a:t>
              </a:r>
            </a:p>
          </p:txBody>
        </p:sp>
      </p:grpSp>
    </p:spTree>
    <p:extLst>
      <p:ext uri="{BB962C8B-B14F-4D97-AF65-F5344CB8AC3E}">
        <p14:creationId xmlns:p14="http://schemas.microsoft.com/office/powerpoint/2010/main" val="382303431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E2085DBE-6361-4FF6-80B0-1AF8C6E342AD}"/>
              </a:ext>
            </a:extLst>
          </p:cNvPr>
          <p:cNvSpPr>
            <a:spLocks noGrp="1"/>
          </p:cNvSpPr>
          <p:nvPr>
            <p:ph type="dt" sz="half" idx="10"/>
          </p:nvPr>
        </p:nvSpPr>
        <p:spPr/>
        <p:txBody>
          <a:bodyPr/>
          <a:lstStyle/>
          <a:p>
            <a:fld id="{DB97D851-820E-4282-9AA2-8C30516E3BE6}" type="datetime1">
              <a:rPr lang="de-DE" smtClean="0"/>
              <a:t>15.11.2019</a:t>
            </a:fld>
            <a:endParaRPr lang="de-DE"/>
          </a:p>
        </p:txBody>
      </p:sp>
      <p:sp>
        <p:nvSpPr>
          <p:cNvPr id="4" name="Slide Number Placeholder 3">
            <a:extLst>
              <a:ext uri="{FF2B5EF4-FFF2-40B4-BE49-F238E27FC236}">
                <a16:creationId xmlns:a16="http://schemas.microsoft.com/office/drawing/2014/main" id="{48001016-B54D-43F2-BEE9-8D6CE3A90B2D}"/>
              </a:ext>
            </a:extLst>
          </p:cNvPr>
          <p:cNvSpPr>
            <a:spLocks noGrp="1"/>
          </p:cNvSpPr>
          <p:nvPr>
            <p:ph type="sldNum" sz="quarter" idx="12"/>
          </p:nvPr>
        </p:nvSpPr>
        <p:spPr/>
        <p:txBody>
          <a:bodyPr/>
          <a:lstStyle/>
          <a:p>
            <a:fld id="{424ABE73-7CBB-4C84-8119-49FA64EF6D4E}" type="slidenum">
              <a:rPr lang="de-DE" smtClean="0"/>
              <a:t>80</a:t>
            </a:fld>
            <a:endParaRPr lang="de-DE"/>
          </a:p>
        </p:txBody>
      </p:sp>
    </p:spTree>
    <p:extLst>
      <p:ext uri="{BB962C8B-B14F-4D97-AF65-F5344CB8AC3E}">
        <p14:creationId xmlns:p14="http://schemas.microsoft.com/office/powerpoint/2010/main" val="12237452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683CDF49-BCAB-48E0-B926-8A205E62282E}"/>
              </a:ext>
            </a:extLst>
          </p:cNvPr>
          <p:cNvSpPr>
            <a:spLocks noGrp="1"/>
          </p:cNvSpPr>
          <p:nvPr>
            <p:ph idx="1"/>
          </p:nvPr>
        </p:nvSpPr>
        <p:spPr/>
        <p:txBody>
          <a:bodyPr/>
          <a:lstStyle/>
          <a:p>
            <a:r>
              <a:rPr lang="de-DE" dirty="0"/>
              <a:t>Tauscht die Userstory!</a:t>
            </a:r>
          </a:p>
          <a:p>
            <a:r>
              <a:rPr lang="de-DE" dirty="0"/>
              <a:t>Baut die Stadt!</a:t>
            </a:r>
          </a:p>
          <a:p>
            <a:r>
              <a:rPr lang="de-DE" dirty="0"/>
              <a:t>Ihr habt 30 Minuten Zeit!</a:t>
            </a:r>
          </a:p>
          <a:p>
            <a:r>
              <a:rPr lang="de-DE" dirty="0"/>
              <a:t>Wir haben 15 Minuten für den Review!</a:t>
            </a:r>
          </a:p>
          <a:p>
            <a:r>
              <a:rPr lang="de-DE" dirty="0"/>
              <a:t>Wir machen zusammen 15 Minuten den Review!</a:t>
            </a:r>
            <a:endParaRPr lang="en-DE" dirty="0"/>
          </a:p>
          <a:p>
            <a:endParaRPr lang="en-US" dirty="0"/>
          </a:p>
        </p:txBody>
      </p:sp>
      <p:sp>
        <p:nvSpPr>
          <p:cNvPr id="4" name="Foliennummernplatzhalter 3">
            <a:extLst>
              <a:ext uri="{FF2B5EF4-FFF2-40B4-BE49-F238E27FC236}">
                <a16:creationId xmlns:a16="http://schemas.microsoft.com/office/drawing/2014/main" id="{AE8808FB-8EFC-417F-BEE5-3A673D1F78F6}"/>
              </a:ext>
            </a:extLst>
          </p:cNvPr>
          <p:cNvSpPr>
            <a:spLocks noGrp="1"/>
          </p:cNvSpPr>
          <p:nvPr>
            <p:ph type="sldNum" sz="quarter" idx="12"/>
          </p:nvPr>
        </p:nvSpPr>
        <p:spPr/>
        <p:txBody>
          <a:bodyPr/>
          <a:lstStyle/>
          <a:p>
            <a:fld id="{248C2536-0979-4352-A1C4-768983101040}" type="slidenum">
              <a:rPr lang="en-US" smtClean="0"/>
              <a:t>81</a:t>
            </a:fld>
            <a:endParaRPr lang="en-US" dirty="0"/>
          </a:p>
        </p:txBody>
      </p:sp>
      <p:pic>
        <p:nvPicPr>
          <p:cNvPr id="8" name="Bildplatzhalter 7">
            <a:extLst>
              <a:ext uri="{FF2B5EF4-FFF2-40B4-BE49-F238E27FC236}">
                <a16:creationId xmlns:a16="http://schemas.microsoft.com/office/drawing/2014/main" id="{982BAC57-419D-4D1C-8DA8-2EF610388B67}"/>
              </a:ext>
            </a:extLst>
          </p:cNvPr>
          <p:cNvPicPr>
            <a:picLocks noGrp="1" noChangeAspect="1"/>
          </p:cNvPicPr>
          <p:nvPr>
            <p:ph type="pic" sz="quarter" idx="15"/>
          </p:nvPr>
        </p:nvPicPr>
        <p:blipFill>
          <a:blip r:embed="rId2"/>
          <a:stretch>
            <a:fillRect/>
          </a:stretch>
        </p:blipFill>
        <p:spPr>
          <a:xfrm>
            <a:off x="5230755" y="1483200"/>
            <a:ext cx="5437302" cy="4366800"/>
          </a:xfrm>
        </p:spPr>
      </p:pic>
      <p:sp>
        <p:nvSpPr>
          <p:cNvPr id="6" name="Titel 5">
            <a:extLst>
              <a:ext uri="{FF2B5EF4-FFF2-40B4-BE49-F238E27FC236}">
                <a16:creationId xmlns:a16="http://schemas.microsoft.com/office/drawing/2014/main" id="{E0606405-D232-43C3-89AD-2C9DB97BFF9F}"/>
              </a:ext>
            </a:extLst>
          </p:cNvPr>
          <p:cNvSpPr>
            <a:spLocks noGrp="1"/>
          </p:cNvSpPr>
          <p:nvPr>
            <p:ph type="title"/>
          </p:nvPr>
        </p:nvSpPr>
        <p:spPr/>
        <p:txBody>
          <a:bodyPr/>
          <a:lstStyle/>
          <a:p>
            <a:r>
              <a:rPr lang="en-US" dirty="0"/>
              <a:t>LEGO-City: Sprint</a:t>
            </a:r>
          </a:p>
        </p:txBody>
      </p:sp>
      <p:sp>
        <p:nvSpPr>
          <p:cNvPr id="3" name="Date Placeholder 2">
            <a:extLst>
              <a:ext uri="{FF2B5EF4-FFF2-40B4-BE49-F238E27FC236}">
                <a16:creationId xmlns:a16="http://schemas.microsoft.com/office/drawing/2014/main" id="{9E117F3E-AB76-46EE-8FCE-9B67CCDA49BB}"/>
              </a:ext>
            </a:extLst>
          </p:cNvPr>
          <p:cNvSpPr>
            <a:spLocks noGrp="1"/>
          </p:cNvSpPr>
          <p:nvPr>
            <p:ph type="dt" sz="half" idx="10"/>
          </p:nvPr>
        </p:nvSpPr>
        <p:spPr/>
        <p:txBody>
          <a:bodyPr/>
          <a:lstStyle/>
          <a:p>
            <a:fld id="{2F36A11D-8F6F-439C-A591-503D66A0E4B1}" type="datetime1">
              <a:rPr lang="de-DE" smtClean="0"/>
              <a:t>15.11.2019</a:t>
            </a:fld>
            <a:endParaRPr lang="en-US" dirty="0"/>
          </a:p>
        </p:txBody>
      </p:sp>
    </p:spTree>
    <p:extLst>
      <p:ext uri="{BB962C8B-B14F-4D97-AF65-F5344CB8AC3E}">
        <p14:creationId xmlns:p14="http://schemas.microsoft.com/office/powerpoint/2010/main" val="19336841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82</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298734112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08F0907-3B34-40BA-9C69-025965DBA6B8}"/>
              </a:ext>
            </a:extLst>
          </p:cNvPr>
          <p:cNvSpPr>
            <a:spLocks noGrp="1"/>
          </p:cNvSpPr>
          <p:nvPr>
            <p:ph type="title"/>
          </p:nvPr>
        </p:nvSpPr>
        <p:spPr/>
        <p:txBody>
          <a:bodyPr/>
          <a:lstStyle/>
          <a:p>
            <a:r>
              <a:rPr lang="en-US" dirty="0"/>
              <a:t>Sprint 6</a:t>
            </a:r>
          </a:p>
        </p:txBody>
      </p:sp>
    </p:spTree>
    <p:extLst>
      <p:ext uri="{BB962C8B-B14F-4D97-AF65-F5344CB8AC3E}">
        <p14:creationId xmlns:p14="http://schemas.microsoft.com/office/powerpoint/2010/main" val="205744127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sertedImage">
            <a:extLst>
              <a:ext uri="{FF2B5EF4-FFF2-40B4-BE49-F238E27FC236}">
                <a16:creationId xmlns:a16="http://schemas.microsoft.com/office/drawing/2014/main" id="{059DCA1C-F286-473C-AB2D-B4F2DE92B844}"/>
              </a:ext>
            </a:extLst>
          </p:cNvPr>
          <p:cNvPicPr>
            <a:picLocks noGrp="1" noChangeAspect="1"/>
          </p:cNvPicPr>
          <p:nvPr>
            <p:ph type="pic" sz="quarter" idx="15"/>
          </p:nvPr>
        </p:nvPicPr>
        <p:blipFill>
          <a:blip r:embed="rId2"/>
          <a:srcRect l="2192" r="2192"/>
          <a:stretch>
            <a:fillRect/>
          </a:stretch>
        </p:blipFill>
        <p:spPr/>
      </p:pic>
      <p:sp>
        <p:nvSpPr>
          <p:cNvPr id="10" name="Titel 1">
            <a:extLst>
              <a:ext uri="{FF2B5EF4-FFF2-40B4-BE49-F238E27FC236}">
                <a16:creationId xmlns:a16="http://schemas.microsoft.com/office/drawing/2014/main" id="{E1BC8D88-98BB-41A0-B8BC-E084B6447CA6}"/>
              </a:ext>
            </a:extLst>
          </p:cNvPr>
          <p:cNvSpPr txBox="1">
            <a:spLocks/>
          </p:cNvSpPr>
          <p:nvPr/>
        </p:nvSpPr>
        <p:spPr>
          <a:xfrm>
            <a:off x="755073" y="78773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047364"/>
                </a:solidFill>
                <a:latin typeface="+mj-lt"/>
                <a:ea typeface="+mj-ea"/>
                <a:cs typeface="+mj-cs"/>
              </a:defRPr>
            </a:lvl1pPr>
          </a:lstStyle>
          <a:p>
            <a:endParaRPr lang="en-DE" dirty="0"/>
          </a:p>
        </p:txBody>
      </p:sp>
      <p:sp>
        <p:nvSpPr>
          <p:cNvPr id="11" name="Content Placeholder 10">
            <a:extLst>
              <a:ext uri="{FF2B5EF4-FFF2-40B4-BE49-F238E27FC236}">
                <a16:creationId xmlns:a16="http://schemas.microsoft.com/office/drawing/2014/main" id="{561F9582-E8C9-4F29-91E7-43E135228958}"/>
              </a:ext>
            </a:extLst>
          </p:cNvPr>
          <p:cNvSpPr>
            <a:spLocks noGrp="1"/>
          </p:cNvSpPr>
          <p:nvPr>
            <p:ph idx="1"/>
          </p:nvPr>
        </p:nvSpPr>
        <p:spPr/>
        <p:txBody>
          <a:bodyPr/>
          <a:lstStyle/>
          <a:p>
            <a:pPr marL="0" indent="0">
              <a:spcBef>
                <a:spcPct val="0"/>
              </a:spcBef>
              <a:buNone/>
            </a:pPr>
            <a:r>
              <a:rPr lang="de-DE" sz="2400" dirty="0">
                <a:solidFill>
                  <a:srgbClr val="047364"/>
                </a:solidFill>
                <a:latin typeface="+mj-lt"/>
                <a:ea typeface="+mj-ea"/>
                <a:cs typeface="+mj-cs"/>
              </a:rPr>
              <a:t>Was haben wir vorhin gemacht?</a:t>
            </a:r>
          </a:p>
          <a:p>
            <a:pPr marL="228600" indent="-228600">
              <a:lnSpc>
                <a:spcPct val="100000"/>
              </a:lnSpc>
              <a:spcBef>
                <a:spcPts val="1000"/>
              </a:spcBef>
            </a:pPr>
            <a:r>
              <a:rPr lang="de-DE" dirty="0">
                <a:solidFill>
                  <a:schemeClr val="tx1"/>
                </a:solidFill>
              </a:rPr>
              <a:t>Mit einem strukturierten Vorgehen wie Scrum kommt man schneller voran!</a:t>
            </a:r>
          </a:p>
          <a:p>
            <a:pPr marL="0" indent="0">
              <a:lnSpc>
                <a:spcPct val="100000"/>
              </a:lnSpc>
              <a:spcBef>
                <a:spcPts val="1000"/>
              </a:spcBef>
              <a:buNone/>
            </a:pPr>
            <a:endParaRPr lang="de-DE" dirty="0">
              <a:solidFill>
                <a:schemeClr val="tx1"/>
              </a:solidFill>
            </a:endParaRPr>
          </a:p>
          <a:p>
            <a:pPr marL="0" indent="0">
              <a:spcBef>
                <a:spcPct val="0"/>
              </a:spcBef>
              <a:buNone/>
            </a:pPr>
            <a:r>
              <a:rPr lang="de-DE" sz="2400" dirty="0">
                <a:solidFill>
                  <a:srgbClr val="047364"/>
                </a:solidFill>
                <a:latin typeface="+mj-lt"/>
                <a:ea typeface="+mj-ea"/>
                <a:cs typeface="+mj-cs"/>
              </a:rPr>
              <a:t>Was haben wir vor?</a:t>
            </a:r>
          </a:p>
          <a:p>
            <a:pPr marL="228600" indent="-228600">
              <a:lnSpc>
                <a:spcPct val="100000"/>
              </a:lnSpc>
              <a:spcBef>
                <a:spcPts val="1000"/>
              </a:spcBef>
            </a:pPr>
            <a:r>
              <a:rPr lang="de-DE" dirty="0">
                <a:solidFill>
                  <a:schemeClr val="tx1"/>
                </a:solidFill>
              </a:rPr>
              <a:t>Wir schauen uns an, wie man Scrum in großen Teams gestaltet!</a:t>
            </a:r>
          </a:p>
          <a:p>
            <a:pPr marL="0" indent="0">
              <a:lnSpc>
                <a:spcPct val="100000"/>
              </a:lnSpc>
              <a:spcBef>
                <a:spcPts val="1000"/>
              </a:spcBef>
              <a:buNone/>
            </a:pPr>
            <a:endParaRPr lang="de-DE" sz="1200" dirty="0"/>
          </a:p>
          <a:p>
            <a:pPr marL="0" indent="0">
              <a:spcBef>
                <a:spcPct val="0"/>
              </a:spcBef>
              <a:buNone/>
            </a:pPr>
            <a:r>
              <a:rPr lang="de-DE" sz="2400" dirty="0">
                <a:solidFill>
                  <a:srgbClr val="047364"/>
                </a:solidFill>
                <a:latin typeface="+mj-lt"/>
                <a:ea typeface="+mj-ea"/>
                <a:cs typeface="+mj-cs"/>
              </a:rPr>
              <a:t>Was steht uns im Weg?</a:t>
            </a:r>
          </a:p>
          <a:p>
            <a:pPr marL="228600" indent="-228600">
              <a:lnSpc>
                <a:spcPct val="100000"/>
              </a:lnSpc>
              <a:spcBef>
                <a:spcPts val="1000"/>
              </a:spcBef>
            </a:pPr>
            <a:r>
              <a:rPr lang="de-DE" dirty="0">
                <a:solidFill>
                  <a:schemeClr val="tx1"/>
                </a:solidFill>
              </a:rPr>
              <a:t>Eine Stadt ohne Strom!</a:t>
            </a:r>
          </a:p>
        </p:txBody>
      </p:sp>
      <p:sp>
        <p:nvSpPr>
          <p:cNvPr id="12" name="Date Placeholder 11">
            <a:extLst>
              <a:ext uri="{FF2B5EF4-FFF2-40B4-BE49-F238E27FC236}">
                <a16:creationId xmlns:a16="http://schemas.microsoft.com/office/drawing/2014/main" id="{010F23EE-B02C-4C4B-A033-2320B62A63DA}"/>
              </a:ext>
            </a:extLst>
          </p:cNvPr>
          <p:cNvSpPr>
            <a:spLocks noGrp="1"/>
          </p:cNvSpPr>
          <p:nvPr>
            <p:ph type="dt" sz="half" idx="10"/>
          </p:nvPr>
        </p:nvSpPr>
        <p:spPr/>
        <p:txBody>
          <a:bodyPr/>
          <a:lstStyle/>
          <a:p>
            <a:fld id="{31D8530D-4978-4014-98CC-8C938F587225}" type="datetime1">
              <a:rPr lang="de-DE" smtClean="0"/>
              <a:t>15.11.2019</a:t>
            </a:fld>
            <a:endParaRPr lang="en-US" dirty="0"/>
          </a:p>
        </p:txBody>
      </p:sp>
      <p:sp>
        <p:nvSpPr>
          <p:cNvPr id="13" name="Slide Number Placeholder 12">
            <a:extLst>
              <a:ext uri="{FF2B5EF4-FFF2-40B4-BE49-F238E27FC236}">
                <a16:creationId xmlns:a16="http://schemas.microsoft.com/office/drawing/2014/main" id="{39AC22D5-E131-4E2F-9E63-C33F21DAAB6B}"/>
              </a:ext>
            </a:extLst>
          </p:cNvPr>
          <p:cNvSpPr>
            <a:spLocks noGrp="1"/>
          </p:cNvSpPr>
          <p:nvPr>
            <p:ph type="sldNum" sz="quarter" idx="12"/>
          </p:nvPr>
        </p:nvSpPr>
        <p:spPr/>
        <p:txBody>
          <a:bodyPr/>
          <a:lstStyle/>
          <a:p>
            <a:fld id="{248C2536-0979-4352-A1C4-768983101040}" type="slidenum">
              <a:rPr lang="en-US" smtClean="0"/>
              <a:t>84</a:t>
            </a:fld>
            <a:endParaRPr lang="en-US" dirty="0"/>
          </a:p>
        </p:txBody>
      </p:sp>
      <p:sp>
        <p:nvSpPr>
          <p:cNvPr id="2" name="Title 1">
            <a:extLst>
              <a:ext uri="{FF2B5EF4-FFF2-40B4-BE49-F238E27FC236}">
                <a16:creationId xmlns:a16="http://schemas.microsoft.com/office/drawing/2014/main" id="{E2FE17DA-3983-44F6-A6AF-8A169EAA0002}"/>
              </a:ext>
            </a:extLst>
          </p:cNvPr>
          <p:cNvSpPr>
            <a:spLocks noGrp="1"/>
          </p:cNvSpPr>
          <p:nvPr>
            <p:ph type="title"/>
          </p:nvPr>
        </p:nvSpPr>
        <p:spPr/>
        <p:txBody>
          <a:bodyPr/>
          <a:lstStyle/>
          <a:p>
            <a:r>
              <a:rPr lang="en-US" dirty="0"/>
              <a:t>Standup</a:t>
            </a:r>
          </a:p>
        </p:txBody>
      </p:sp>
    </p:spTree>
    <p:extLst>
      <p:ext uri="{BB962C8B-B14F-4D97-AF65-F5344CB8AC3E}">
        <p14:creationId xmlns:p14="http://schemas.microsoft.com/office/powerpoint/2010/main" val="278735420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69292AC-2B1F-4E89-8D95-5B15C8644721}"/>
              </a:ext>
            </a:extLst>
          </p:cNvPr>
          <p:cNvSpPr>
            <a:spLocks noGrp="1"/>
          </p:cNvSpPr>
          <p:nvPr>
            <p:ph idx="1"/>
          </p:nvPr>
        </p:nvSpPr>
        <p:spPr/>
        <p:txBody>
          <a:bodyPr/>
          <a:lstStyle/>
          <a:p>
            <a:pPr fontAlgn="base"/>
            <a:r>
              <a:rPr lang="de-DE" dirty="0"/>
              <a:t>Was hat mein Team geschafft, seit wir uns das letzte Mal getroffen haben?</a:t>
            </a:r>
          </a:p>
          <a:p>
            <a:pPr fontAlgn="base"/>
            <a:r>
              <a:rPr lang="de-DE" dirty="0"/>
              <a:t>Was wird mein Team bis zum nächsten Treffen erledigen?</a:t>
            </a:r>
          </a:p>
          <a:p>
            <a:pPr fontAlgn="base"/>
            <a:r>
              <a:rPr lang="de-DE" dirty="0"/>
              <a:t>Welche Hindernisse behindern mein Team bei der Arbeit?</a:t>
            </a:r>
          </a:p>
          <a:p>
            <a:pPr fontAlgn="base"/>
            <a:r>
              <a:rPr lang="de-DE" dirty="0"/>
              <a:t>Könnte eine Tätigkeit meines Teams ein anderes Team beeinflussen oder behindern?</a:t>
            </a:r>
          </a:p>
          <a:p>
            <a:endParaRPr lang="en-US" dirty="0"/>
          </a:p>
        </p:txBody>
      </p:sp>
      <p:sp>
        <p:nvSpPr>
          <p:cNvPr id="4" name="Foliennummernplatzhalter 3">
            <a:extLst>
              <a:ext uri="{FF2B5EF4-FFF2-40B4-BE49-F238E27FC236}">
                <a16:creationId xmlns:a16="http://schemas.microsoft.com/office/drawing/2014/main" id="{D9528439-8156-4F6A-ACEB-D1F871FE9581}"/>
              </a:ext>
            </a:extLst>
          </p:cNvPr>
          <p:cNvSpPr>
            <a:spLocks noGrp="1"/>
          </p:cNvSpPr>
          <p:nvPr>
            <p:ph type="sldNum" sz="quarter" idx="12"/>
          </p:nvPr>
        </p:nvSpPr>
        <p:spPr/>
        <p:txBody>
          <a:bodyPr/>
          <a:lstStyle/>
          <a:p>
            <a:fld id="{248C2536-0979-4352-A1C4-768983101040}" type="slidenum">
              <a:rPr lang="en-US" smtClean="0"/>
              <a:t>85</a:t>
            </a:fld>
            <a:endParaRPr lang="en-US" dirty="0"/>
          </a:p>
        </p:txBody>
      </p:sp>
      <p:pic>
        <p:nvPicPr>
          <p:cNvPr id="8" name="InsertedImage">
            <a:extLst>
              <a:ext uri="{FF2B5EF4-FFF2-40B4-BE49-F238E27FC236}">
                <a16:creationId xmlns:a16="http://schemas.microsoft.com/office/drawing/2014/main" id="{1312CE76-0A00-4F34-A09D-8084460129FD}"/>
              </a:ext>
            </a:extLst>
          </p:cNvPr>
          <p:cNvPicPr>
            <a:picLocks noGrp="1" noChangeAspect="1"/>
          </p:cNvPicPr>
          <p:nvPr>
            <p:ph type="pic" sz="quarter" idx="15"/>
          </p:nvPr>
        </p:nvPicPr>
        <p:blipFill>
          <a:blip r:embed="rId3"/>
          <a:srcRect l="9995" r="9995"/>
          <a:stretch>
            <a:fillRect/>
          </a:stretch>
        </p:blipFill>
        <p:spPr/>
      </p:pic>
      <p:sp>
        <p:nvSpPr>
          <p:cNvPr id="6" name="Titel 5">
            <a:extLst>
              <a:ext uri="{FF2B5EF4-FFF2-40B4-BE49-F238E27FC236}">
                <a16:creationId xmlns:a16="http://schemas.microsoft.com/office/drawing/2014/main" id="{F76A1F41-EA49-4A7D-A31B-E01DF849D79C}"/>
              </a:ext>
            </a:extLst>
          </p:cNvPr>
          <p:cNvSpPr>
            <a:spLocks noGrp="1"/>
          </p:cNvSpPr>
          <p:nvPr>
            <p:ph type="title"/>
          </p:nvPr>
        </p:nvSpPr>
        <p:spPr/>
        <p:txBody>
          <a:bodyPr/>
          <a:lstStyle/>
          <a:p>
            <a:r>
              <a:rPr lang="en-US" dirty="0"/>
              <a:t>Scrum of Scrums</a:t>
            </a:r>
          </a:p>
        </p:txBody>
      </p:sp>
      <p:sp>
        <p:nvSpPr>
          <p:cNvPr id="3" name="Date Placeholder 2">
            <a:extLst>
              <a:ext uri="{FF2B5EF4-FFF2-40B4-BE49-F238E27FC236}">
                <a16:creationId xmlns:a16="http://schemas.microsoft.com/office/drawing/2014/main" id="{33AAA312-8458-4245-A3F9-B7BE9CBA05A0}"/>
              </a:ext>
            </a:extLst>
          </p:cNvPr>
          <p:cNvSpPr>
            <a:spLocks noGrp="1"/>
          </p:cNvSpPr>
          <p:nvPr>
            <p:ph type="dt" sz="half" idx="10"/>
          </p:nvPr>
        </p:nvSpPr>
        <p:spPr/>
        <p:txBody>
          <a:bodyPr/>
          <a:lstStyle/>
          <a:p>
            <a:fld id="{7ACCA88F-9869-470E-8020-6C48F7FAEB3E}" type="datetime1">
              <a:rPr lang="de-DE" smtClean="0"/>
              <a:t>15.11.2019</a:t>
            </a:fld>
            <a:endParaRPr lang="en-US" dirty="0"/>
          </a:p>
        </p:txBody>
      </p:sp>
    </p:spTree>
    <p:extLst>
      <p:ext uri="{BB962C8B-B14F-4D97-AF65-F5344CB8AC3E}">
        <p14:creationId xmlns:p14="http://schemas.microsoft.com/office/powerpoint/2010/main" val="327211990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4B74F3-0975-41CA-8674-C6263997578A}"/>
              </a:ext>
            </a:extLst>
          </p:cNvPr>
          <p:cNvSpPr>
            <a:spLocks noGrp="1"/>
          </p:cNvSpPr>
          <p:nvPr>
            <p:ph type="title"/>
          </p:nvPr>
        </p:nvSpPr>
        <p:spPr/>
        <p:txBody>
          <a:bodyPr/>
          <a:lstStyle/>
          <a:p>
            <a:r>
              <a:rPr lang="de-DE" dirty="0"/>
              <a:t>Praktisch: LEGO-City</a:t>
            </a:r>
            <a:endParaRPr lang="en-DE" dirty="0"/>
          </a:p>
        </p:txBody>
      </p:sp>
      <p:sp>
        <p:nvSpPr>
          <p:cNvPr id="3" name="Date Placeholder 2">
            <a:extLst>
              <a:ext uri="{FF2B5EF4-FFF2-40B4-BE49-F238E27FC236}">
                <a16:creationId xmlns:a16="http://schemas.microsoft.com/office/drawing/2014/main" id="{95A88480-759A-4D33-939D-51DAF3DBAF8F}"/>
              </a:ext>
            </a:extLst>
          </p:cNvPr>
          <p:cNvSpPr>
            <a:spLocks noGrp="1"/>
          </p:cNvSpPr>
          <p:nvPr>
            <p:ph type="dt" sz="half" idx="10"/>
          </p:nvPr>
        </p:nvSpPr>
        <p:spPr/>
        <p:txBody>
          <a:bodyPr/>
          <a:lstStyle/>
          <a:p>
            <a:fld id="{82A78667-5740-4B94-8328-9F78CFACFE21}" type="datetime1">
              <a:rPr lang="de-DE" smtClean="0"/>
              <a:t>15.11.2019</a:t>
            </a:fld>
            <a:endParaRPr lang="de-DE"/>
          </a:p>
        </p:txBody>
      </p:sp>
      <p:sp>
        <p:nvSpPr>
          <p:cNvPr id="4" name="Slide Number Placeholder 3">
            <a:extLst>
              <a:ext uri="{FF2B5EF4-FFF2-40B4-BE49-F238E27FC236}">
                <a16:creationId xmlns:a16="http://schemas.microsoft.com/office/drawing/2014/main" id="{B4FD5424-2F18-4652-BFD7-77EDE6969C93}"/>
              </a:ext>
            </a:extLst>
          </p:cNvPr>
          <p:cNvSpPr>
            <a:spLocks noGrp="1"/>
          </p:cNvSpPr>
          <p:nvPr>
            <p:ph type="sldNum" sz="quarter" idx="12"/>
          </p:nvPr>
        </p:nvSpPr>
        <p:spPr/>
        <p:txBody>
          <a:bodyPr/>
          <a:lstStyle/>
          <a:p>
            <a:fld id="{424ABE73-7CBB-4C84-8119-49FA64EF6D4E}" type="slidenum">
              <a:rPr lang="de-DE" smtClean="0"/>
              <a:t>86</a:t>
            </a:fld>
            <a:endParaRPr lang="de-DE"/>
          </a:p>
        </p:txBody>
      </p:sp>
    </p:spTree>
    <p:extLst>
      <p:ext uri="{BB962C8B-B14F-4D97-AF65-F5344CB8AC3E}">
        <p14:creationId xmlns:p14="http://schemas.microsoft.com/office/powerpoint/2010/main" val="358085377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69292AC-2B1F-4E89-8D95-5B15C8644721}"/>
              </a:ext>
            </a:extLst>
          </p:cNvPr>
          <p:cNvSpPr>
            <a:spLocks noGrp="1"/>
          </p:cNvSpPr>
          <p:nvPr>
            <p:ph idx="1"/>
          </p:nvPr>
        </p:nvSpPr>
        <p:spPr/>
        <p:txBody>
          <a:bodyPr/>
          <a:lstStyle/>
          <a:p>
            <a:r>
              <a:rPr lang="de-DE" dirty="0"/>
              <a:t>Wählt einen Vertreter in eurem Team und schickt ihn zum Scrum-Master!</a:t>
            </a:r>
          </a:p>
          <a:p>
            <a:r>
              <a:rPr lang="de-DE" dirty="0"/>
              <a:t>Folgende Abhängigkeit besteht nun zwischen den Objekten:</a:t>
            </a:r>
          </a:p>
          <a:p>
            <a:endParaRPr lang="en-US" dirty="0"/>
          </a:p>
        </p:txBody>
      </p:sp>
      <p:sp>
        <p:nvSpPr>
          <p:cNvPr id="4" name="Foliennummernplatzhalter 3">
            <a:extLst>
              <a:ext uri="{FF2B5EF4-FFF2-40B4-BE49-F238E27FC236}">
                <a16:creationId xmlns:a16="http://schemas.microsoft.com/office/drawing/2014/main" id="{D9528439-8156-4F6A-ACEB-D1F871FE9581}"/>
              </a:ext>
            </a:extLst>
          </p:cNvPr>
          <p:cNvSpPr>
            <a:spLocks noGrp="1"/>
          </p:cNvSpPr>
          <p:nvPr>
            <p:ph type="sldNum" sz="quarter" idx="12"/>
          </p:nvPr>
        </p:nvSpPr>
        <p:spPr/>
        <p:txBody>
          <a:bodyPr/>
          <a:lstStyle/>
          <a:p>
            <a:fld id="{248C2536-0979-4352-A1C4-768983101040}" type="slidenum">
              <a:rPr lang="en-US" smtClean="0"/>
              <a:t>87</a:t>
            </a:fld>
            <a:endParaRPr lang="en-US" dirty="0"/>
          </a:p>
        </p:txBody>
      </p:sp>
      <p:pic>
        <p:nvPicPr>
          <p:cNvPr id="8" name="InsertedImage">
            <a:extLst>
              <a:ext uri="{FF2B5EF4-FFF2-40B4-BE49-F238E27FC236}">
                <a16:creationId xmlns:a16="http://schemas.microsoft.com/office/drawing/2014/main" id="{1312CE76-0A00-4F34-A09D-8084460129FD}"/>
              </a:ext>
            </a:extLst>
          </p:cNvPr>
          <p:cNvPicPr>
            <a:picLocks noGrp="1" noChangeAspect="1"/>
          </p:cNvPicPr>
          <p:nvPr>
            <p:ph type="pic" sz="quarter" idx="15"/>
          </p:nvPr>
        </p:nvPicPr>
        <p:blipFill>
          <a:blip r:embed="rId2"/>
          <a:srcRect l="9995" r="9995"/>
          <a:stretch>
            <a:fillRect/>
          </a:stretch>
        </p:blipFill>
        <p:spPr/>
      </p:pic>
      <p:sp>
        <p:nvSpPr>
          <p:cNvPr id="6" name="Titel 5">
            <a:extLst>
              <a:ext uri="{FF2B5EF4-FFF2-40B4-BE49-F238E27FC236}">
                <a16:creationId xmlns:a16="http://schemas.microsoft.com/office/drawing/2014/main" id="{F76A1F41-EA49-4A7D-A31B-E01DF849D79C}"/>
              </a:ext>
            </a:extLst>
          </p:cNvPr>
          <p:cNvSpPr>
            <a:spLocks noGrp="1"/>
          </p:cNvSpPr>
          <p:nvPr>
            <p:ph type="title"/>
          </p:nvPr>
        </p:nvSpPr>
        <p:spPr/>
        <p:txBody>
          <a:bodyPr/>
          <a:lstStyle/>
          <a:p>
            <a:r>
              <a:rPr lang="en-US" dirty="0"/>
              <a:t>LEGO-City: Scrum of Scrums</a:t>
            </a:r>
          </a:p>
        </p:txBody>
      </p:sp>
      <p:sp>
        <p:nvSpPr>
          <p:cNvPr id="3" name="Date Placeholder 2">
            <a:extLst>
              <a:ext uri="{FF2B5EF4-FFF2-40B4-BE49-F238E27FC236}">
                <a16:creationId xmlns:a16="http://schemas.microsoft.com/office/drawing/2014/main" id="{69BEA9CA-56E0-4051-A1C6-B9A038FC5132}"/>
              </a:ext>
            </a:extLst>
          </p:cNvPr>
          <p:cNvSpPr>
            <a:spLocks noGrp="1"/>
          </p:cNvSpPr>
          <p:nvPr>
            <p:ph type="dt" sz="half" idx="10"/>
          </p:nvPr>
        </p:nvSpPr>
        <p:spPr/>
        <p:txBody>
          <a:bodyPr/>
          <a:lstStyle/>
          <a:p>
            <a:fld id="{AF995C21-F5B0-48A4-AEB4-7BE14A9EFF1E}" type="datetime1">
              <a:rPr lang="de-DE" smtClean="0"/>
              <a:t>15.11.2019</a:t>
            </a:fld>
            <a:endParaRPr lang="en-US" dirty="0"/>
          </a:p>
        </p:txBody>
      </p:sp>
    </p:spTree>
    <p:extLst>
      <p:ext uri="{BB962C8B-B14F-4D97-AF65-F5344CB8AC3E}">
        <p14:creationId xmlns:p14="http://schemas.microsoft.com/office/powerpoint/2010/main" val="39149119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69292AC-2B1F-4E89-8D95-5B15C8644721}"/>
              </a:ext>
            </a:extLst>
          </p:cNvPr>
          <p:cNvSpPr>
            <a:spLocks noGrp="1"/>
          </p:cNvSpPr>
          <p:nvPr>
            <p:ph idx="1"/>
          </p:nvPr>
        </p:nvSpPr>
        <p:spPr/>
        <p:txBody>
          <a:bodyPr/>
          <a:lstStyle/>
          <a:p>
            <a:r>
              <a:rPr lang="de-DE" dirty="0"/>
              <a:t>Es muss ein Kanalsystem gebaut werden.</a:t>
            </a:r>
          </a:p>
          <a:p>
            <a:r>
              <a:rPr lang="de-DE" dirty="0"/>
              <a:t>Der Kanal muss mind. 1 Einheit breit und hoch sein.</a:t>
            </a:r>
          </a:p>
          <a:p>
            <a:r>
              <a:rPr lang="de-DE" dirty="0"/>
              <a:t>Der Kanal muss jedes Gebäude verbinden.</a:t>
            </a:r>
          </a:p>
          <a:p>
            <a:r>
              <a:rPr lang="de-DE" dirty="0"/>
              <a:t>Jedes Haus muss von unten mit einem Steigschacht (Höhe: 2 Einheiten) angeschlossen werden, dabei muss der Steigschacht eine Einheit in das Erdgeschoss reichen.</a:t>
            </a:r>
          </a:p>
          <a:p>
            <a:r>
              <a:rPr lang="de-DE" dirty="0"/>
              <a:t>Die Funktionen der Gebäude dürfen durch einen Umbau nicht beeinträchtigt werden.</a:t>
            </a:r>
          </a:p>
          <a:p>
            <a:endParaRPr lang="en-US" dirty="0"/>
          </a:p>
        </p:txBody>
      </p:sp>
      <p:sp>
        <p:nvSpPr>
          <p:cNvPr id="4" name="Foliennummernplatzhalter 3">
            <a:extLst>
              <a:ext uri="{FF2B5EF4-FFF2-40B4-BE49-F238E27FC236}">
                <a16:creationId xmlns:a16="http://schemas.microsoft.com/office/drawing/2014/main" id="{D9528439-8156-4F6A-ACEB-D1F871FE9581}"/>
              </a:ext>
            </a:extLst>
          </p:cNvPr>
          <p:cNvSpPr>
            <a:spLocks noGrp="1"/>
          </p:cNvSpPr>
          <p:nvPr>
            <p:ph type="sldNum" sz="quarter" idx="12"/>
          </p:nvPr>
        </p:nvSpPr>
        <p:spPr/>
        <p:txBody>
          <a:bodyPr/>
          <a:lstStyle/>
          <a:p>
            <a:fld id="{248C2536-0979-4352-A1C4-768983101040}" type="slidenum">
              <a:rPr lang="en-US" smtClean="0"/>
              <a:t>88</a:t>
            </a:fld>
            <a:endParaRPr lang="en-US" dirty="0"/>
          </a:p>
        </p:txBody>
      </p:sp>
      <p:pic>
        <p:nvPicPr>
          <p:cNvPr id="8" name="InsertedImage">
            <a:extLst>
              <a:ext uri="{FF2B5EF4-FFF2-40B4-BE49-F238E27FC236}">
                <a16:creationId xmlns:a16="http://schemas.microsoft.com/office/drawing/2014/main" id="{1312CE76-0A00-4F34-A09D-8084460129FD}"/>
              </a:ext>
            </a:extLst>
          </p:cNvPr>
          <p:cNvPicPr>
            <a:picLocks noGrp="1" noChangeAspect="1"/>
          </p:cNvPicPr>
          <p:nvPr>
            <p:ph type="pic" sz="quarter" idx="15"/>
          </p:nvPr>
        </p:nvPicPr>
        <p:blipFill>
          <a:blip r:embed="rId2"/>
          <a:srcRect l="9995" r="9995"/>
          <a:stretch>
            <a:fillRect/>
          </a:stretch>
        </p:blipFill>
        <p:spPr/>
      </p:pic>
      <p:sp>
        <p:nvSpPr>
          <p:cNvPr id="6" name="Titel 5">
            <a:extLst>
              <a:ext uri="{FF2B5EF4-FFF2-40B4-BE49-F238E27FC236}">
                <a16:creationId xmlns:a16="http://schemas.microsoft.com/office/drawing/2014/main" id="{F76A1F41-EA49-4A7D-A31B-E01DF849D79C}"/>
              </a:ext>
            </a:extLst>
          </p:cNvPr>
          <p:cNvSpPr>
            <a:spLocks noGrp="1"/>
          </p:cNvSpPr>
          <p:nvPr>
            <p:ph type="title"/>
          </p:nvPr>
        </p:nvSpPr>
        <p:spPr/>
        <p:txBody>
          <a:bodyPr/>
          <a:lstStyle/>
          <a:p>
            <a:r>
              <a:rPr lang="en-US" dirty="0"/>
              <a:t>User Story: </a:t>
            </a:r>
            <a:r>
              <a:rPr lang="en-US" dirty="0" err="1"/>
              <a:t>Kanalsystem</a:t>
            </a:r>
            <a:endParaRPr lang="en-US" dirty="0"/>
          </a:p>
        </p:txBody>
      </p:sp>
      <p:sp>
        <p:nvSpPr>
          <p:cNvPr id="3" name="Date Placeholder 2">
            <a:extLst>
              <a:ext uri="{FF2B5EF4-FFF2-40B4-BE49-F238E27FC236}">
                <a16:creationId xmlns:a16="http://schemas.microsoft.com/office/drawing/2014/main" id="{73D7BB06-10E1-4B90-BBDD-71B7E4DEF28D}"/>
              </a:ext>
            </a:extLst>
          </p:cNvPr>
          <p:cNvSpPr>
            <a:spLocks noGrp="1"/>
          </p:cNvSpPr>
          <p:nvPr>
            <p:ph type="dt" sz="half" idx="10"/>
          </p:nvPr>
        </p:nvSpPr>
        <p:spPr/>
        <p:txBody>
          <a:bodyPr/>
          <a:lstStyle/>
          <a:p>
            <a:fld id="{9291F896-1EFB-4C88-ABF8-B7BE41A277E9}" type="datetime1">
              <a:rPr lang="de-DE" smtClean="0"/>
              <a:t>15.11.2019</a:t>
            </a:fld>
            <a:endParaRPr lang="en-US" dirty="0"/>
          </a:p>
        </p:txBody>
      </p:sp>
    </p:spTree>
    <p:extLst>
      <p:ext uri="{BB962C8B-B14F-4D97-AF65-F5344CB8AC3E}">
        <p14:creationId xmlns:p14="http://schemas.microsoft.com/office/powerpoint/2010/main" val="9107134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69292AC-2B1F-4E89-8D95-5B15C8644721}"/>
              </a:ext>
            </a:extLst>
          </p:cNvPr>
          <p:cNvSpPr>
            <a:spLocks noGrp="1"/>
          </p:cNvSpPr>
          <p:nvPr>
            <p:ph idx="1"/>
          </p:nvPr>
        </p:nvSpPr>
        <p:spPr/>
        <p:txBody>
          <a:bodyPr/>
          <a:lstStyle/>
          <a:p>
            <a:r>
              <a:rPr lang="de-DE" dirty="0"/>
              <a:t>Jedes Haus muss einen Stromabnehmer an der Hausfront erhalten.</a:t>
            </a:r>
          </a:p>
          <a:p>
            <a:r>
              <a:rPr lang="de-DE" dirty="0"/>
              <a:t>Der Stromabnehmer darf max. 1x1 hoch sein.</a:t>
            </a:r>
          </a:p>
          <a:p>
            <a:r>
              <a:rPr lang="de-DE" dirty="0"/>
              <a:t>Der Stromabnehmer muss 7 Einheiten vom Grundboden entfernt sein.</a:t>
            </a:r>
          </a:p>
          <a:p>
            <a:r>
              <a:rPr lang="de-DE" dirty="0"/>
              <a:t>Ein kleines Gebäude (7x7x7) muss genau so viele Anschlüsse haben wie Stromabnehmer.</a:t>
            </a:r>
          </a:p>
          <a:p>
            <a:endParaRPr lang="en-US" dirty="0"/>
          </a:p>
        </p:txBody>
      </p:sp>
      <p:sp>
        <p:nvSpPr>
          <p:cNvPr id="4" name="Foliennummernplatzhalter 3">
            <a:extLst>
              <a:ext uri="{FF2B5EF4-FFF2-40B4-BE49-F238E27FC236}">
                <a16:creationId xmlns:a16="http://schemas.microsoft.com/office/drawing/2014/main" id="{D9528439-8156-4F6A-ACEB-D1F871FE9581}"/>
              </a:ext>
            </a:extLst>
          </p:cNvPr>
          <p:cNvSpPr>
            <a:spLocks noGrp="1"/>
          </p:cNvSpPr>
          <p:nvPr>
            <p:ph type="sldNum" sz="quarter" idx="12"/>
          </p:nvPr>
        </p:nvSpPr>
        <p:spPr/>
        <p:txBody>
          <a:bodyPr/>
          <a:lstStyle/>
          <a:p>
            <a:fld id="{248C2536-0979-4352-A1C4-768983101040}" type="slidenum">
              <a:rPr lang="en-US" smtClean="0"/>
              <a:t>89</a:t>
            </a:fld>
            <a:endParaRPr lang="en-US" dirty="0"/>
          </a:p>
        </p:txBody>
      </p:sp>
      <p:pic>
        <p:nvPicPr>
          <p:cNvPr id="8" name="InsertedImage">
            <a:extLst>
              <a:ext uri="{FF2B5EF4-FFF2-40B4-BE49-F238E27FC236}">
                <a16:creationId xmlns:a16="http://schemas.microsoft.com/office/drawing/2014/main" id="{1312CE76-0A00-4F34-A09D-8084460129FD}"/>
              </a:ext>
            </a:extLst>
          </p:cNvPr>
          <p:cNvPicPr>
            <a:picLocks noGrp="1" noChangeAspect="1"/>
          </p:cNvPicPr>
          <p:nvPr>
            <p:ph type="pic" sz="quarter" idx="15"/>
          </p:nvPr>
        </p:nvPicPr>
        <p:blipFill>
          <a:blip r:embed="rId2"/>
          <a:srcRect l="9995" r="9995"/>
          <a:stretch>
            <a:fillRect/>
          </a:stretch>
        </p:blipFill>
        <p:spPr/>
      </p:pic>
      <p:sp>
        <p:nvSpPr>
          <p:cNvPr id="6" name="Titel 5">
            <a:extLst>
              <a:ext uri="{FF2B5EF4-FFF2-40B4-BE49-F238E27FC236}">
                <a16:creationId xmlns:a16="http://schemas.microsoft.com/office/drawing/2014/main" id="{F76A1F41-EA49-4A7D-A31B-E01DF849D79C}"/>
              </a:ext>
            </a:extLst>
          </p:cNvPr>
          <p:cNvSpPr>
            <a:spLocks noGrp="1"/>
          </p:cNvSpPr>
          <p:nvPr>
            <p:ph type="title"/>
          </p:nvPr>
        </p:nvSpPr>
        <p:spPr/>
        <p:txBody>
          <a:bodyPr/>
          <a:lstStyle/>
          <a:p>
            <a:r>
              <a:rPr lang="en-US" dirty="0"/>
              <a:t>User Story: </a:t>
            </a:r>
            <a:r>
              <a:rPr lang="en-US" dirty="0" err="1"/>
              <a:t>Stromsystem</a:t>
            </a:r>
            <a:endParaRPr lang="en-US" dirty="0"/>
          </a:p>
        </p:txBody>
      </p:sp>
      <p:sp>
        <p:nvSpPr>
          <p:cNvPr id="3" name="Date Placeholder 2">
            <a:extLst>
              <a:ext uri="{FF2B5EF4-FFF2-40B4-BE49-F238E27FC236}">
                <a16:creationId xmlns:a16="http://schemas.microsoft.com/office/drawing/2014/main" id="{47761833-86D8-4900-AF2E-4BD9ABE507E0}"/>
              </a:ext>
            </a:extLst>
          </p:cNvPr>
          <p:cNvSpPr>
            <a:spLocks noGrp="1"/>
          </p:cNvSpPr>
          <p:nvPr>
            <p:ph type="dt" sz="half" idx="10"/>
          </p:nvPr>
        </p:nvSpPr>
        <p:spPr/>
        <p:txBody>
          <a:bodyPr/>
          <a:lstStyle/>
          <a:p>
            <a:fld id="{45F1ECE8-D934-4C21-BE55-1CAF1F1CFB62}" type="datetime1">
              <a:rPr lang="de-DE" smtClean="0"/>
              <a:t>15.11.2019</a:t>
            </a:fld>
            <a:endParaRPr lang="en-US" dirty="0"/>
          </a:p>
        </p:txBody>
      </p:sp>
    </p:spTree>
    <p:extLst>
      <p:ext uri="{BB962C8B-B14F-4D97-AF65-F5344CB8AC3E}">
        <p14:creationId xmlns:p14="http://schemas.microsoft.com/office/powerpoint/2010/main" val="1330156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DD5848D-775F-4712-8A83-0DB9940DC2D4}"/>
              </a:ext>
            </a:extLst>
          </p:cNvPr>
          <p:cNvSpPr>
            <a:spLocks noGrp="1"/>
          </p:cNvSpPr>
          <p:nvPr>
            <p:ph type="dt" sz="half" idx="10"/>
          </p:nvPr>
        </p:nvSpPr>
        <p:spPr/>
        <p:txBody>
          <a:bodyPr/>
          <a:lstStyle/>
          <a:p>
            <a:fld id="{198CECBE-67BE-4B83-9635-510FB8E83F73}" type="datetime1">
              <a:rPr lang="de-DE" smtClean="0"/>
              <a:t>15.11.2019</a:t>
            </a:fld>
            <a:endParaRPr lang="de-DE"/>
          </a:p>
        </p:txBody>
      </p:sp>
      <p:sp>
        <p:nvSpPr>
          <p:cNvPr id="17" name="Slide Number Placeholder 16">
            <a:extLst>
              <a:ext uri="{FF2B5EF4-FFF2-40B4-BE49-F238E27FC236}">
                <a16:creationId xmlns:a16="http://schemas.microsoft.com/office/drawing/2014/main" id="{41D1ACFE-0768-4224-96E9-A9FF8506608D}"/>
              </a:ext>
            </a:extLst>
          </p:cNvPr>
          <p:cNvSpPr>
            <a:spLocks noGrp="1"/>
          </p:cNvSpPr>
          <p:nvPr>
            <p:ph type="sldNum" sz="quarter" idx="12"/>
          </p:nvPr>
        </p:nvSpPr>
        <p:spPr/>
        <p:txBody>
          <a:bodyPr/>
          <a:lstStyle/>
          <a:p>
            <a:fld id="{424ABE73-7CBB-4C84-8119-49FA64EF6D4E}" type="slidenum">
              <a:rPr lang="de-DE" smtClean="0"/>
              <a:t>9</a:t>
            </a:fld>
            <a:endParaRPr lang="de-DE"/>
          </a:p>
        </p:txBody>
      </p:sp>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noAutofit/>
          </a:bodyPr>
          <a:lstStyle/>
          <a:p>
            <a:r>
              <a:rPr lang="de-DE" dirty="0"/>
              <a:t>Der (praktische) Scrum Tag</a:t>
            </a:r>
          </a:p>
        </p:txBody>
      </p:sp>
      <p:grpSp>
        <p:nvGrpSpPr>
          <p:cNvPr id="6" name="Gruppieren 5">
            <a:extLst>
              <a:ext uri="{FF2B5EF4-FFF2-40B4-BE49-F238E27FC236}">
                <a16:creationId xmlns:a16="http://schemas.microsoft.com/office/drawing/2014/main" id="{3437A048-E204-4541-93D1-F5B7FAB83C64}"/>
              </a:ext>
            </a:extLst>
          </p:cNvPr>
          <p:cNvGrpSpPr/>
          <p:nvPr/>
        </p:nvGrpSpPr>
        <p:grpSpPr>
          <a:xfrm>
            <a:off x="838198" y="1301214"/>
            <a:ext cx="2376000" cy="1494000"/>
            <a:chOff x="3747503" y="482"/>
            <a:chExt cx="2936115" cy="1761669"/>
          </a:xfrm>
          <a:solidFill>
            <a:srgbClr val="047364"/>
          </a:solidFill>
        </p:grpSpPr>
        <p:sp>
          <p:nvSpPr>
            <p:cNvPr id="7" name="Rechteck 6">
              <a:extLst>
                <a:ext uri="{FF2B5EF4-FFF2-40B4-BE49-F238E27FC236}">
                  <a16:creationId xmlns:a16="http://schemas.microsoft.com/office/drawing/2014/main" id="{BE1F9BC5-8310-4D11-AE0C-3712F5274B6E}"/>
                </a:ext>
              </a:extLst>
            </p:cNvPr>
            <p:cNvSpPr/>
            <p:nvPr/>
          </p:nvSpPr>
          <p:spPr>
            <a:xfrm>
              <a:off x="3747503" y="482"/>
              <a:ext cx="2936115" cy="1761669"/>
            </a:xfrm>
            <a:prstGeom prst="rect">
              <a:avLst/>
            </a:prstGeom>
            <a:grp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a:lstStyle/>
            <a:p>
              <a:endParaRPr lang="en-US"/>
            </a:p>
          </p:txBody>
        </p:sp>
        <p:sp>
          <p:nvSpPr>
            <p:cNvPr id="8" name="Textfeld 7">
              <a:extLst>
                <a:ext uri="{FF2B5EF4-FFF2-40B4-BE49-F238E27FC236}">
                  <a16:creationId xmlns:a16="http://schemas.microsoft.com/office/drawing/2014/main" id="{A59C6880-4B5B-4D62-BAED-BD8B5FB3FAC5}"/>
                </a:ext>
              </a:extLst>
            </p:cNvPr>
            <p:cNvSpPr txBox="1"/>
            <p:nvPr/>
          </p:nvSpPr>
          <p:spPr>
            <a:xfrm>
              <a:off x="3747503" y="482"/>
              <a:ext cx="2936115" cy="1761669"/>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endParaRPr lang="de-DE" sz="1600" kern="1200" dirty="0"/>
            </a:p>
          </p:txBody>
        </p:sp>
      </p:grpSp>
      <p:grpSp>
        <p:nvGrpSpPr>
          <p:cNvPr id="9" name="Gruppieren 8">
            <a:extLst>
              <a:ext uri="{FF2B5EF4-FFF2-40B4-BE49-F238E27FC236}">
                <a16:creationId xmlns:a16="http://schemas.microsoft.com/office/drawing/2014/main" id="{83F9837A-16D2-4D15-98FE-C91E3E75751A}"/>
              </a:ext>
            </a:extLst>
          </p:cNvPr>
          <p:cNvGrpSpPr/>
          <p:nvPr/>
        </p:nvGrpSpPr>
        <p:grpSpPr>
          <a:xfrm>
            <a:off x="3581895" y="1302792"/>
            <a:ext cx="2376000" cy="1492422"/>
            <a:chOff x="3747503" y="-645857"/>
            <a:chExt cx="2936115" cy="2408009"/>
          </a:xfrm>
          <a:solidFill>
            <a:srgbClr val="047364"/>
          </a:solidFill>
        </p:grpSpPr>
        <p:sp>
          <p:nvSpPr>
            <p:cNvPr id="10" name="Rechteck 9">
              <a:extLst>
                <a:ext uri="{FF2B5EF4-FFF2-40B4-BE49-F238E27FC236}">
                  <a16:creationId xmlns:a16="http://schemas.microsoft.com/office/drawing/2014/main" id="{2D9737C9-BC90-4576-B507-A1F17CEC8AF0}"/>
                </a:ext>
              </a:extLst>
            </p:cNvPr>
            <p:cNvSpPr/>
            <p:nvPr/>
          </p:nvSpPr>
          <p:spPr>
            <a:xfrm>
              <a:off x="3747503" y="482"/>
              <a:ext cx="2936115" cy="1761669"/>
            </a:xfrm>
            <a:prstGeom prst="rect">
              <a:avLst/>
            </a:prstGeom>
            <a:grp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a:lstStyle/>
            <a:p>
              <a:endParaRPr lang="en-US"/>
            </a:p>
          </p:txBody>
        </p:sp>
        <p:sp>
          <p:nvSpPr>
            <p:cNvPr id="11" name="Textfeld 10">
              <a:extLst>
                <a:ext uri="{FF2B5EF4-FFF2-40B4-BE49-F238E27FC236}">
                  <a16:creationId xmlns:a16="http://schemas.microsoft.com/office/drawing/2014/main" id="{3BAB4836-48C0-4297-8BDA-2D1898DF986F}"/>
                </a:ext>
              </a:extLst>
            </p:cNvPr>
            <p:cNvSpPr txBox="1"/>
            <p:nvPr/>
          </p:nvSpPr>
          <p:spPr>
            <a:xfrm>
              <a:off x="3747503" y="-645857"/>
              <a:ext cx="2936115" cy="2408009"/>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endParaRPr lang="en-US" sz="1400" dirty="0"/>
            </a:p>
          </p:txBody>
        </p:sp>
      </p:grpSp>
      <p:grpSp>
        <p:nvGrpSpPr>
          <p:cNvPr id="12" name="Gruppieren 11">
            <a:extLst>
              <a:ext uri="{FF2B5EF4-FFF2-40B4-BE49-F238E27FC236}">
                <a16:creationId xmlns:a16="http://schemas.microsoft.com/office/drawing/2014/main" id="{AAD45CF3-348E-410D-931D-64080C4DF001}"/>
              </a:ext>
            </a:extLst>
          </p:cNvPr>
          <p:cNvGrpSpPr/>
          <p:nvPr/>
        </p:nvGrpSpPr>
        <p:grpSpPr>
          <a:xfrm>
            <a:off x="838198" y="3103642"/>
            <a:ext cx="10607090" cy="616855"/>
            <a:chOff x="3747503" y="482"/>
            <a:chExt cx="2936115" cy="1761669"/>
          </a:xfrm>
          <a:solidFill>
            <a:schemeClr val="accent1"/>
          </a:solidFill>
        </p:grpSpPr>
        <p:sp>
          <p:nvSpPr>
            <p:cNvPr id="13" name="Rechteck 12">
              <a:extLst>
                <a:ext uri="{FF2B5EF4-FFF2-40B4-BE49-F238E27FC236}">
                  <a16:creationId xmlns:a16="http://schemas.microsoft.com/office/drawing/2014/main" id="{A5B54114-6F5E-46E7-B6E9-289C6C71BB46}"/>
                </a:ext>
              </a:extLst>
            </p:cNvPr>
            <p:cNvSpPr/>
            <p:nvPr/>
          </p:nvSpPr>
          <p:spPr>
            <a:xfrm>
              <a:off x="3747503" y="482"/>
              <a:ext cx="2936115" cy="1761669"/>
            </a:xfrm>
            <a:prstGeom prst="rect">
              <a:avLst/>
            </a:prstGeom>
            <a:grp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a:lstStyle/>
            <a:p>
              <a:endParaRPr lang="en-US"/>
            </a:p>
          </p:txBody>
        </p:sp>
        <p:sp>
          <p:nvSpPr>
            <p:cNvPr id="14" name="Textfeld 13">
              <a:extLst>
                <a:ext uri="{FF2B5EF4-FFF2-40B4-BE49-F238E27FC236}">
                  <a16:creationId xmlns:a16="http://schemas.microsoft.com/office/drawing/2014/main" id="{21D5ECE4-ABEE-4143-B287-54DF733BF5BB}"/>
                </a:ext>
              </a:extLst>
            </p:cNvPr>
            <p:cNvSpPr txBox="1"/>
            <p:nvPr/>
          </p:nvSpPr>
          <p:spPr>
            <a:xfrm>
              <a:off x="3747503" y="482"/>
              <a:ext cx="2936115" cy="1761669"/>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marL="0" lvl="0" indent="0" defTabSz="1466850">
                <a:lnSpc>
                  <a:spcPct val="90000"/>
                </a:lnSpc>
                <a:spcBef>
                  <a:spcPct val="0"/>
                </a:spcBef>
                <a:spcAft>
                  <a:spcPct val="35000"/>
                </a:spcAft>
                <a:buNone/>
              </a:pPr>
              <a:r>
                <a:rPr lang="de-DE" b="1" kern="1200" dirty="0"/>
                <a:t>12-13</a:t>
              </a:r>
            </a:p>
            <a:p>
              <a:pPr marL="0" lvl="0" indent="0" algn="ctr" defTabSz="1466850">
                <a:lnSpc>
                  <a:spcPct val="90000"/>
                </a:lnSpc>
                <a:spcBef>
                  <a:spcPct val="0"/>
                </a:spcBef>
                <a:spcAft>
                  <a:spcPct val="35000"/>
                </a:spcAft>
                <a:buNone/>
              </a:pPr>
              <a:endParaRPr lang="de-DE" sz="1600" b="1" kern="1200" dirty="0"/>
            </a:p>
          </p:txBody>
        </p:sp>
      </p:grpSp>
      <p:sp>
        <p:nvSpPr>
          <p:cNvPr id="15" name="Textfeld 14">
            <a:extLst>
              <a:ext uri="{FF2B5EF4-FFF2-40B4-BE49-F238E27FC236}">
                <a16:creationId xmlns:a16="http://schemas.microsoft.com/office/drawing/2014/main" id="{3D7F75CE-0A47-4FBD-A974-5D8FCBEC87E3}"/>
              </a:ext>
            </a:extLst>
          </p:cNvPr>
          <p:cNvSpPr txBox="1"/>
          <p:nvPr/>
        </p:nvSpPr>
        <p:spPr>
          <a:xfrm>
            <a:off x="6325592" y="1301214"/>
            <a:ext cx="5119697" cy="1494000"/>
          </a:xfrm>
          <a:prstGeom prst="rect">
            <a:avLst/>
          </a:prstGeom>
          <a:solidFill>
            <a:srgbClr val="047364"/>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endParaRPr lang="de-DE" sz="1600" u="sng" dirty="0"/>
          </a:p>
        </p:txBody>
      </p:sp>
      <p:sp>
        <p:nvSpPr>
          <p:cNvPr id="16" name="Textfeld 15">
            <a:extLst>
              <a:ext uri="{FF2B5EF4-FFF2-40B4-BE49-F238E27FC236}">
                <a16:creationId xmlns:a16="http://schemas.microsoft.com/office/drawing/2014/main" id="{CE1BF7C7-4015-440C-A43B-4FDDC41D21CE}"/>
              </a:ext>
            </a:extLst>
          </p:cNvPr>
          <p:cNvSpPr txBox="1"/>
          <p:nvPr/>
        </p:nvSpPr>
        <p:spPr>
          <a:xfrm>
            <a:off x="838198" y="4028925"/>
            <a:ext cx="2376000" cy="2160000"/>
          </a:xfrm>
          <a:prstGeom prst="rect">
            <a:avLst/>
          </a:prstGeom>
          <a:solidFill>
            <a:srgbClr val="047364"/>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algn="ctr" defTabSz="1466850">
              <a:lnSpc>
                <a:spcPct val="90000"/>
              </a:lnSpc>
              <a:spcBef>
                <a:spcPct val="0"/>
              </a:spcBef>
              <a:spcAft>
                <a:spcPct val="35000"/>
              </a:spcAft>
            </a:pPr>
            <a:endParaRPr lang="de-DE" b="1" dirty="0"/>
          </a:p>
          <a:p>
            <a:pPr algn="ctr" defTabSz="1466850">
              <a:lnSpc>
                <a:spcPct val="90000"/>
              </a:lnSpc>
              <a:spcBef>
                <a:spcPct val="0"/>
              </a:spcBef>
              <a:spcAft>
                <a:spcPct val="35000"/>
              </a:spcAft>
            </a:pPr>
            <a:br>
              <a:rPr lang="sv-SE" sz="1600" dirty="0"/>
            </a:br>
            <a:br>
              <a:rPr lang="sv-SE" sz="1400" dirty="0"/>
            </a:br>
            <a:br>
              <a:rPr lang="sv-SE" sz="1400" dirty="0"/>
            </a:br>
            <a:endParaRPr lang="de-DE" sz="1400" dirty="0"/>
          </a:p>
        </p:txBody>
      </p:sp>
      <p:sp>
        <p:nvSpPr>
          <p:cNvPr id="18" name="Textfeld 17">
            <a:extLst>
              <a:ext uri="{FF2B5EF4-FFF2-40B4-BE49-F238E27FC236}">
                <a16:creationId xmlns:a16="http://schemas.microsoft.com/office/drawing/2014/main" id="{0A09BADE-0315-4BA0-A9F4-3F19A46CDD00}"/>
              </a:ext>
            </a:extLst>
          </p:cNvPr>
          <p:cNvSpPr txBox="1"/>
          <p:nvPr/>
        </p:nvSpPr>
        <p:spPr>
          <a:xfrm>
            <a:off x="6325592" y="4028925"/>
            <a:ext cx="2376000" cy="2160000"/>
          </a:xfrm>
          <a:prstGeom prst="rect">
            <a:avLst/>
          </a:prstGeom>
          <a:solidFill>
            <a:srgbClr val="047364"/>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endParaRPr lang="de-DE" sz="1600" dirty="0"/>
          </a:p>
        </p:txBody>
      </p:sp>
      <p:sp>
        <p:nvSpPr>
          <p:cNvPr id="19" name="Textfeld 18">
            <a:extLst>
              <a:ext uri="{FF2B5EF4-FFF2-40B4-BE49-F238E27FC236}">
                <a16:creationId xmlns:a16="http://schemas.microsoft.com/office/drawing/2014/main" id="{2024F036-91E1-414D-AF63-45F47276D17B}"/>
              </a:ext>
            </a:extLst>
          </p:cNvPr>
          <p:cNvSpPr txBox="1"/>
          <p:nvPr/>
        </p:nvSpPr>
        <p:spPr>
          <a:xfrm>
            <a:off x="9069289" y="4028925"/>
            <a:ext cx="2376000" cy="2160000"/>
          </a:xfrm>
          <a:prstGeom prst="rect">
            <a:avLst/>
          </a:prstGeom>
          <a:solidFill>
            <a:srgbClr val="047364"/>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br>
              <a:rPr lang="de-DE" sz="1400" dirty="0"/>
            </a:br>
            <a:endParaRPr lang="de-DE" sz="1400" kern="1200" dirty="0"/>
          </a:p>
        </p:txBody>
      </p:sp>
      <p:sp>
        <p:nvSpPr>
          <p:cNvPr id="3" name="Textfeld 2">
            <a:extLst>
              <a:ext uri="{FF2B5EF4-FFF2-40B4-BE49-F238E27FC236}">
                <a16:creationId xmlns:a16="http://schemas.microsoft.com/office/drawing/2014/main" id="{E59936DB-C333-40A1-916E-0DC714BF689B}"/>
              </a:ext>
            </a:extLst>
          </p:cNvPr>
          <p:cNvSpPr txBox="1"/>
          <p:nvPr/>
        </p:nvSpPr>
        <p:spPr>
          <a:xfrm>
            <a:off x="6556325" y="1465257"/>
            <a:ext cx="4516581" cy="1189556"/>
          </a:xfrm>
          <a:prstGeom prst="rect">
            <a:avLst/>
          </a:prstGeom>
          <a:noFill/>
        </p:spPr>
        <p:txBody>
          <a:bodyPr wrap="square" rtlCol="0">
            <a:spAutoFit/>
          </a:bodyPr>
          <a:lstStyle/>
          <a:p>
            <a:pPr lvl="0" algn="ctr" defTabSz="1466850">
              <a:lnSpc>
                <a:spcPct val="90000"/>
              </a:lnSpc>
              <a:spcBef>
                <a:spcPct val="0"/>
              </a:spcBef>
              <a:spcAft>
                <a:spcPct val="35000"/>
              </a:spcAft>
            </a:pPr>
            <a:r>
              <a:rPr lang="de-DE" b="1" dirty="0">
                <a:solidFill>
                  <a:schemeClr val="bg1"/>
                </a:solidFill>
              </a:rPr>
              <a:t>Sprint 3</a:t>
            </a:r>
          </a:p>
          <a:p>
            <a:pPr lvl="0" algn="ctr" defTabSz="1466850">
              <a:lnSpc>
                <a:spcPct val="90000"/>
              </a:lnSpc>
              <a:spcBef>
                <a:spcPct val="0"/>
              </a:spcBef>
              <a:spcAft>
                <a:spcPct val="35000"/>
              </a:spcAft>
            </a:pPr>
            <a:r>
              <a:rPr lang="de-DE" sz="1600" dirty="0">
                <a:solidFill>
                  <a:schemeClr val="bg1"/>
                </a:solidFill>
              </a:rPr>
              <a:t>Scrum Rollen </a:t>
            </a:r>
          </a:p>
          <a:p>
            <a:pPr lvl="0" algn="ctr" defTabSz="1466850">
              <a:lnSpc>
                <a:spcPct val="90000"/>
              </a:lnSpc>
              <a:spcBef>
                <a:spcPct val="0"/>
              </a:spcBef>
              <a:spcAft>
                <a:spcPct val="35000"/>
              </a:spcAft>
            </a:pPr>
            <a:r>
              <a:rPr lang="de-DE" sz="1600" dirty="0">
                <a:solidFill>
                  <a:schemeClr val="bg1"/>
                </a:solidFill>
              </a:rPr>
              <a:t>(Scrum </a:t>
            </a:r>
            <a:r>
              <a:rPr lang="de-DE" sz="1600" dirty="0" err="1">
                <a:solidFill>
                  <a:schemeClr val="bg1"/>
                </a:solidFill>
              </a:rPr>
              <a:t>Team,Entwicklungsteam</a:t>
            </a:r>
            <a:r>
              <a:rPr lang="de-DE" sz="1600" dirty="0">
                <a:solidFill>
                  <a:schemeClr val="bg1"/>
                </a:solidFill>
              </a:rPr>
              <a:t>, Scrum </a:t>
            </a:r>
            <a:r>
              <a:rPr lang="de-DE" sz="1600" dirty="0" err="1">
                <a:solidFill>
                  <a:schemeClr val="bg1"/>
                </a:solidFill>
              </a:rPr>
              <a:t>Master,Product</a:t>
            </a:r>
            <a:r>
              <a:rPr lang="de-DE" sz="1600" dirty="0">
                <a:solidFill>
                  <a:schemeClr val="bg1"/>
                </a:solidFill>
              </a:rPr>
              <a:t> </a:t>
            </a:r>
            <a:r>
              <a:rPr lang="de-DE" sz="1600" dirty="0" err="1">
                <a:solidFill>
                  <a:schemeClr val="bg1"/>
                </a:solidFill>
              </a:rPr>
              <a:t>Owner</a:t>
            </a:r>
            <a:r>
              <a:rPr lang="de-DE" sz="1600" dirty="0">
                <a:solidFill>
                  <a:schemeClr val="bg1"/>
                </a:solidFill>
              </a:rPr>
              <a:t>)</a:t>
            </a:r>
            <a:endParaRPr lang="en-US" sz="1700" dirty="0">
              <a:solidFill>
                <a:schemeClr val="accent1"/>
              </a:solidFill>
            </a:endParaRPr>
          </a:p>
        </p:txBody>
      </p:sp>
      <p:sp>
        <p:nvSpPr>
          <p:cNvPr id="4" name="Textfeld 3">
            <a:extLst>
              <a:ext uri="{FF2B5EF4-FFF2-40B4-BE49-F238E27FC236}">
                <a16:creationId xmlns:a16="http://schemas.microsoft.com/office/drawing/2014/main" id="{F839E042-0D4E-4FB7-ABC4-081117640C35}"/>
              </a:ext>
            </a:extLst>
          </p:cNvPr>
          <p:cNvSpPr txBox="1"/>
          <p:nvPr/>
        </p:nvSpPr>
        <p:spPr>
          <a:xfrm>
            <a:off x="3934566" y="1465257"/>
            <a:ext cx="1796912" cy="881780"/>
          </a:xfrm>
          <a:prstGeom prst="rect">
            <a:avLst/>
          </a:prstGeom>
          <a:noFill/>
        </p:spPr>
        <p:txBody>
          <a:bodyPr wrap="square" rtlCol="0">
            <a:spAutoFit/>
          </a:bodyPr>
          <a:lstStyle/>
          <a:p>
            <a:pPr lvl="0" algn="ctr" defTabSz="1466850">
              <a:lnSpc>
                <a:spcPct val="90000"/>
              </a:lnSpc>
              <a:spcBef>
                <a:spcPct val="0"/>
              </a:spcBef>
              <a:spcAft>
                <a:spcPct val="35000"/>
              </a:spcAft>
            </a:pPr>
            <a:r>
              <a:rPr lang="de-DE" b="1" dirty="0">
                <a:solidFill>
                  <a:schemeClr val="bg1"/>
                </a:solidFill>
              </a:rPr>
              <a:t>Sprint 2</a:t>
            </a:r>
          </a:p>
          <a:p>
            <a:pPr lvl="0" algn="ctr" defTabSz="1466850">
              <a:lnSpc>
                <a:spcPct val="90000"/>
              </a:lnSpc>
              <a:spcBef>
                <a:spcPct val="0"/>
              </a:spcBef>
              <a:spcAft>
                <a:spcPct val="35000"/>
              </a:spcAft>
            </a:pPr>
            <a:r>
              <a:rPr lang="en-US" sz="1600" dirty="0">
                <a:solidFill>
                  <a:schemeClr val="bg1"/>
                </a:solidFill>
              </a:rPr>
              <a:t>3 Pillars of </a:t>
            </a:r>
            <a:r>
              <a:rPr lang="en-US" sz="1600" dirty="0" err="1">
                <a:solidFill>
                  <a:schemeClr val="bg1"/>
                </a:solidFill>
              </a:rPr>
              <a:t>ScrumS’</a:t>
            </a:r>
            <a:r>
              <a:rPr lang="en-US" sz="1600" dirty="0">
                <a:solidFill>
                  <a:schemeClr val="bg1"/>
                </a:solidFill>
              </a:rPr>
              <a:t> Empiricism</a:t>
            </a:r>
            <a:endParaRPr lang="en-US" sz="1700" dirty="0">
              <a:solidFill>
                <a:schemeClr val="accent1"/>
              </a:solidFill>
            </a:endParaRPr>
          </a:p>
        </p:txBody>
      </p:sp>
      <p:sp>
        <p:nvSpPr>
          <p:cNvPr id="20" name="Textfeld 19">
            <a:extLst>
              <a:ext uri="{FF2B5EF4-FFF2-40B4-BE49-F238E27FC236}">
                <a16:creationId xmlns:a16="http://schemas.microsoft.com/office/drawing/2014/main" id="{24D94908-C7B4-47F8-B59A-A36377ADA55C}"/>
              </a:ext>
            </a:extLst>
          </p:cNvPr>
          <p:cNvSpPr txBox="1"/>
          <p:nvPr/>
        </p:nvSpPr>
        <p:spPr>
          <a:xfrm>
            <a:off x="1083908" y="1465257"/>
            <a:ext cx="1805332" cy="1103379"/>
          </a:xfrm>
          <a:prstGeom prst="rect">
            <a:avLst/>
          </a:prstGeom>
          <a:noFill/>
        </p:spPr>
        <p:txBody>
          <a:bodyPr wrap="square" rtlCol="0">
            <a:spAutoFit/>
          </a:bodyPr>
          <a:lstStyle/>
          <a:p>
            <a:pPr lvl="0" algn="ctr" defTabSz="1466850">
              <a:lnSpc>
                <a:spcPct val="90000"/>
              </a:lnSpc>
              <a:spcBef>
                <a:spcPct val="0"/>
              </a:spcBef>
              <a:spcAft>
                <a:spcPct val="35000"/>
              </a:spcAft>
            </a:pPr>
            <a:r>
              <a:rPr lang="de-DE" b="1" dirty="0">
                <a:solidFill>
                  <a:schemeClr val="bg1"/>
                </a:solidFill>
              </a:rPr>
              <a:t>Sprint 1</a:t>
            </a:r>
          </a:p>
          <a:p>
            <a:pPr lvl="0" algn="ctr" defTabSz="1466850">
              <a:lnSpc>
                <a:spcPct val="90000"/>
              </a:lnSpc>
              <a:spcBef>
                <a:spcPct val="0"/>
              </a:spcBef>
              <a:spcAft>
                <a:spcPct val="35000"/>
              </a:spcAft>
            </a:pPr>
            <a:r>
              <a:rPr lang="de-DE" sz="1600" dirty="0">
                <a:solidFill>
                  <a:schemeClr val="bg1"/>
                </a:solidFill>
              </a:rPr>
              <a:t>Wiederholung Scrum Prozess + Test</a:t>
            </a:r>
            <a:endParaRPr lang="en-US" sz="1700" dirty="0">
              <a:solidFill>
                <a:schemeClr val="accent1"/>
              </a:solidFill>
            </a:endParaRPr>
          </a:p>
        </p:txBody>
      </p:sp>
      <p:sp>
        <p:nvSpPr>
          <p:cNvPr id="21" name="Textfeld 20">
            <a:extLst>
              <a:ext uri="{FF2B5EF4-FFF2-40B4-BE49-F238E27FC236}">
                <a16:creationId xmlns:a16="http://schemas.microsoft.com/office/drawing/2014/main" id="{657802E2-0A4E-4844-AC9D-D3D9E41B5A5B}"/>
              </a:ext>
            </a:extLst>
          </p:cNvPr>
          <p:cNvSpPr txBox="1"/>
          <p:nvPr/>
        </p:nvSpPr>
        <p:spPr>
          <a:xfrm>
            <a:off x="5313218" y="3182940"/>
            <a:ext cx="1565564" cy="369332"/>
          </a:xfrm>
          <a:prstGeom prst="rect">
            <a:avLst/>
          </a:prstGeom>
          <a:noFill/>
        </p:spPr>
        <p:txBody>
          <a:bodyPr wrap="square" rtlCol="0">
            <a:spAutoFit/>
          </a:bodyPr>
          <a:lstStyle/>
          <a:p>
            <a:r>
              <a:rPr lang="en-US" b="1" dirty="0" err="1">
                <a:solidFill>
                  <a:schemeClr val="bg1"/>
                </a:solidFill>
              </a:rPr>
              <a:t>Mittagspause</a:t>
            </a:r>
            <a:endParaRPr lang="en-US" sz="1700" b="1" dirty="0">
              <a:solidFill>
                <a:schemeClr val="bg1"/>
              </a:solidFill>
            </a:endParaRPr>
          </a:p>
        </p:txBody>
      </p:sp>
      <p:sp>
        <p:nvSpPr>
          <p:cNvPr id="26" name="Textfeld 25">
            <a:extLst>
              <a:ext uri="{FF2B5EF4-FFF2-40B4-BE49-F238E27FC236}">
                <a16:creationId xmlns:a16="http://schemas.microsoft.com/office/drawing/2014/main" id="{39E67E2D-6B0D-4D3A-8D76-BB373EA2835A}"/>
              </a:ext>
            </a:extLst>
          </p:cNvPr>
          <p:cNvSpPr txBox="1"/>
          <p:nvPr/>
        </p:nvSpPr>
        <p:spPr>
          <a:xfrm>
            <a:off x="3581895" y="4028925"/>
            <a:ext cx="2376000" cy="2160000"/>
          </a:xfrm>
          <a:prstGeom prst="rect">
            <a:avLst/>
          </a:prstGeom>
          <a:solidFill>
            <a:srgbClr val="047364"/>
          </a:solidFill>
        </p:spPr>
        <p:style>
          <a:lnRef idx="0">
            <a:scrgbClr r="0" g="0" b="0"/>
          </a:lnRef>
          <a:fillRef idx="0">
            <a:scrgbClr r="0" g="0" b="0"/>
          </a:fillRef>
          <a:effectRef idx="0">
            <a:scrgbClr r="0" g="0" b="0"/>
          </a:effectRef>
          <a:fontRef idx="minor">
            <a:schemeClr val="lt1"/>
          </a:fontRef>
        </p:style>
        <p:txBody>
          <a:bodyPr spcFirstLastPara="0" vert="horz" wrap="square" lIns="125730" tIns="125730" rIns="125730" bIns="125730" numCol="1" spcCol="1270" anchor="ctr" anchorCtr="0">
            <a:noAutofit/>
          </a:bodyPr>
          <a:lstStyle/>
          <a:p>
            <a:pPr algn="ctr" defTabSz="1466850">
              <a:lnSpc>
                <a:spcPct val="90000"/>
              </a:lnSpc>
              <a:spcBef>
                <a:spcPct val="0"/>
              </a:spcBef>
              <a:spcAft>
                <a:spcPct val="35000"/>
              </a:spcAft>
            </a:pPr>
            <a:endParaRPr lang="de-DE" b="1" dirty="0"/>
          </a:p>
          <a:p>
            <a:pPr algn="ctr" defTabSz="1466850">
              <a:lnSpc>
                <a:spcPct val="90000"/>
              </a:lnSpc>
              <a:spcBef>
                <a:spcPct val="0"/>
              </a:spcBef>
              <a:spcAft>
                <a:spcPct val="35000"/>
              </a:spcAft>
            </a:pPr>
            <a:br>
              <a:rPr lang="sv-SE" sz="1600" dirty="0"/>
            </a:br>
            <a:br>
              <a:rPr lang="sv-SE" sz="1400" dirty="0"/>
            </a:br>
            <a:br>
              <a:rPr lang="sv-SE" sz="1400" dirty="0"/>
            </a:br>
            <a:endParaRPr lang="de-DE" sz="1400" dirty="0"/>
          </a:p>
        </p:txBody>
      </p:sp>
      <p:sp>
        <p:nvSpPr>
          <p:cNvPr id="29" name="Textfeld 28">
            <a:extLst>
              <a:ext uri="{FF2B5EF4-FFF2-40B4-BE49-F238E27FC236}">
                <a16:creationId xmlns:a16="http://schemas.microsoft.com/office/drawing/2014/main" id="{687C70F6-0646-42F5-8CD7-29897691B63C}"/>
              </a:ext>
            </a:extLst>
          </p:cNvPr>
          <p:cNvSpPr txBox="1"/>
          <p:nvPr/>
        </p:nvSpPr>
        <p:spPr>
          <a:xfrm>
            <a:off x="838197" y="4015075"/>
            <a:ext cx="751450" cy="369332"/>
          </a:xfrm>
          <a:prstGeom prst="rect">
            <a:avLst/>
          </a:prstGeom>
          <a:noFill/>
        </p:spPr>
        <p:txBody>
          <a:bodyPr wrap="square" rtlCol="0">
            <a:spAutoFit/>
          </a:bodyPr>
          <a:lstStyle/>
          <a:p>
            <a:r>
              <a:rPr lang="de-DE" b="1" dirty="0">
                <a:solidFill>
                  <a:schemeClr val="bg1"/>
                </a:solidFill>
              </a:rPr>
              <a:t>13-14</a:t>
            </a:r>
            <a:endParaRPr lang="en-US" sz="1700" dirty="0">
              <a:solidFill>
                <a:schemeClr val="bg1"/>
              </a:solidFill>
            </a:endParaRPr>
          </a:p>
        </p:txBody>
      </p:sp>
      <p:sp>
        <p:nvSpPr>
          <p:cNvPr id="30" name="Textfeld 29">
            <a:extLst>
              <a:ext uri="{FF2B5EF4-FFF2-40B4-BE49-F238E27FC236}">
                <a16:creationId xmlns:a16="http://schemas.microsoft.com/office/drawing/2014/main" id="{D7B2E6CD-2589-41A6-8146-6B15ECA09FFC}"/>
              </a:ext>
            </a:extLst>
          </p:cNvPr>
          <p:cNvSpPr txBox="1"/>
          <p:nvPr/>
        </p:nvSpPr>
        <p:spPr>
          <a:xfrm>
            <a:off x="3581895" y="4028925"/>
            <a:ext cx="751450"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14-15</a:t>
            </a:r>
          </a:p>
        </p:txBody>
      </p:sp>
      <p:sp>
        <p:nvSpPr>
          <p:cNvPr id="31" name="Textfeld 30">
            <a:extLst>
              <a:ext uri="{FF2B5EF4-FFF2-40B4-BE49-F238E27FC236}">
                <a16:creationId xmlns:a16="http://schemas.microsoft.com/office/drawing/2014/main" id="{176DCCA9-6DDB-4652-A3BD-22687D311287}"/>
              </a:ext>
            </a:extLst>
          </p:cNvPr>
          <p:cNvSpPr txBox="1"/>
          <p:nvPr/>
        </p:nvSpPr>
        <p:spPr>
          <a:xfrm>
            <a:off x="6325591" y="4032089"/>
            <a:ext cx="751450"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15-16</a:t>
            </a:r>
          </a:p>
        </p:txBody>
      </p:sp>
      <p:sp>
        <p:nvSpPr>
          <p:cNvPr id="32" name="Textfeld 31">
            <a:extLst>
              <a:ext uri="{FF2B5EF4-FFF2-40B4-BE49-F238E27FC236}">
                <a16:creationId xmlns:a16="http://schemas.microsoft.com/office/drawing/2014/main" id="{49D05B39-E7C3-46DD-8294-27A857DA7D75}"/>
              </a:ext>
            </a:extLst>
          </p:cNvPr>
          <p:cNvSpPr txBox="1"/>
          <p:nvPr/>
        </p:nvSpPr>
        <p:spPr>
          <a:xfrm>
            <a:off x="9069288" y="4028925"/>
            <a:ext cx="751450"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16-17</a:t>
            </a:r>
          </a:p>
        </p:txBody>
      </p:sp>
      <p:sp>
        <p:nvSpPr>
          <p:cNvPr id="33" name="Textfeld 32">
            <a:extLst>
              <a:ext uri="{FF2B5EF4-FFF2-40B4-BE49-F238E27FC236}">
                <a16:creationId xmlns:a16="http://schemas.microsoft.com/office/drawing/2014/main" id="{3E516DD5-AC38-4E0C-991F-FFAAEC6FBF98}"/>
              </a:ext>
            </a:extLst>
          </p:cNvPr>
          <p:cNvSpPr txBox="1"/>
          <p:nvPr/>
        </p:nvSpPr>
        <p:spPr>
          <a:xfrm>
            <a:off x="838198" y="1301214"/>
            <a:ext cx="889002"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09-10</a:t>
            </a:r>
          </a:p>
        </p:txBody>
      </p:sp>
      <p:sp>
        <p:nvSpPr>
          <p:cNvPr id="34" name="Textfeld 33">
            <a:extLst>
              <a:ext uri="{FF2B5EF4-FFF2-40B4-BE49-F238E27FC236}">
                <a16:creationId xmlns:a16="http://schemas.microsoft.com/office/drawing/2014/main" id="{7FD0D2AE-0EEE-4516-B60F-234692FB40A1}"/>
              </a:ext>
            </a:extLst>
          </p:cNvPr>
          <p:cNvSpPr txBox="1"/>
          <p:nvPr/>
        </p:nvSpPr>
        <p:spPr>
          <a:xfrm>
            <a:off x="3557777" y="1301214"/>
            <a:ext cx="889002"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10-11</a:t>
            </a:r>
          </a:p>
        </p:txBody>
      </p:sp>
      <p:sp>
        <p:nvSpPr>
          <p:cNvPr id="35" name="Textfeld 34">
            <a:extLst>
              <a:ext uri="{FF2B5EF4-FFF2-40B4-BE49-F238E27FC236}">
                <a16:creationId xmlns:a16="http://schemas.microsoft.com/office/drawing/2014/main" id="{4AD1AAFE-DC40-4ED6-83EE-4CD2238A5928}"/>
              </a:ext>
            </a:extLst>
          </p:cNvPr>
          <p:cNvSpPr txBox="1"/>
          <p:nvPr/>
        </p:nvSpPr>
        <p:spPr>
          <a:xfrm>
            <a:off x="6325592" y="1301214"/>
            <a:ext cx="889002" cy="341632"/>
          </a:xfrm>
          <a:prstGeom prst="rect">
            <a:avLst/>
          </a:prstGeom>
          <a:noFill/>
        </p:spPr>
        <p:txBody>
          <a:bodyPr wrap="square" rtlCol="0">
            <a:spAutoFit/>
          </a:bodyPr>
          <a:lstStyle/>
          <a:p>
            <a:pPr lvl="0" defTabSz="1466850">
              <a:lnSpc>
                <a:spcPct val="90000"/>
              </a:lnSpc>
              <a:spcBef>
                <a:spcPct val="0"/>
              </a:spcBef>
              <a:spcAft>
                <a:spcPct val="35000"/>
              </a:spcAft>
            </a:pPr>
            <a:r>
              <a:rPr lang="de-DE" b="1" dirty="0">
                <a:solidFill>
                  <a:schemeClr val="bg1"/>
                </a:solidFill>
              </a:rPr>
              <a:t>11-12</a:t>
            </a:r>
          </a:p>
        </p:txBody>
      </p:sp>
      <p:sp>
        <p:nvSpPr>
          <p:cNvPr id="36" name="Textfeld 35">
            <a:extLst>
              <a:ext uri="{FF2B5EF4-FFF2-40B4-BE49-F238E27FC236}">
                <a16:creationId xmlns:a16="http://schemas.microsoft.com/office/drawing/2014/main" id="{9961CB56-C946-4B51-B153-E6040B26D4BA}"/>
              </a:ext>
            </a:extLst>
          </p:cNvPr>
          <p:cNvSpPr txBox="1"/>
          <p:nvPr/>
        </p:nvSpPr>
        <p:spPr>
          <a:xfrm>
            <a:off x="3713568" y="4272481"/>
            <a:ext cx="2223059" cy="1632755"/>
          </a:xfrm>
          <a:prstGeom prst="rect">
            <a:avLst/>
          </a:prstGeom>
          <a:noFill/>
        </p:spPr>
        <p:txBody>
          <a:bodyPr wrap="square" rtlCol="0">
            <a:spAutoFit/>
          </a:bodyPr>
          <a:lstStyle/>
          <a:p>
            <a:pPr algn="ctr" defTabSz="1466850">
              <a:lnSpc>
                <a:spcPct val="90000"/>
              </a:lnSpc>
              <a:spcBef>
                <a:spcPct val="0"/>
              </a:spcBef>
              <a:spcAft>
                <a:spcPct val="35000"/>
              </a:spcAft>
            </a:pPr>
            <a:r>
              <a:rPr lang="de-DE" b="1" dirty="0">
                <a:solidFill>
                  <a:schemeClr val="bg1"/>
                </a:solidFill>
              </a:rPr>
              <a:t>Sprint 5</a:t>
            </a:r>
          </a:p>
          <a:p>
            <a:pPr algn="ctr" defTabSz="1466850">
              <a:lnSpc>
                <a:spcPct val="90000"/>
              </a:lnSpc>
              <a:spcBef>
                <a:spcPct val="0"/>
              </a:spcBef>
              <a:spcAft>
                <a:spcPct val="35000"/>
              </a:spcAft>
            </a:pPr>
            <a:r>
              <a:rPr lang="de-DE" sz="1600" dirty="0">
                <a:solidFill>
                  <a:schemeClr val="bg1"/>
                </a:solidFill>
              </a:rPr>
              <a:t>Ereignisse </a:t>
            </a:r>
          </a:p>
          <a:p>
            <a:pPr algn="ctr" defTabSz="1466850">
              <a:lnSpc>
                <a:spcPct val="90000"/>
              </a:lnSpc>
              <a:spcBef>
                <a:spcPct val="0"/>
              </a:spcBef>
              <a:spcAft>
                <a:spcPct val="35000"/>
              </a:spcAft>
            </a:pPr>
            <a:r>
              <a:rPr lang="de-DE" sz="1600" dirty="0">
                <a:solidFill>
                  <a:schemeClr val="bg1"/>
                </a:solidFill>
              </a:rPr>
              <a:t>(</a:t>
            </a:r>
            <a:r>
              <a:rPr lang="sv-SE" sz="1600" dirty="0">
                <a:solidFill>
                  <a:schemeClr val="bg1"/>
                </a:solidFill>
              </a:rPr>
              <a:t>Sprint, Sprint Planning, Daily Scrum, Sprint Review, Sprint </a:t>
            </a:r>
            <a:r>
              <a:rPr lang="sv-SE" sz="1600" dirty="0" err="1">
                <a:solidFill>
                  <a:schemeClr val="bg1"/>
                </a:solidFill>
              </a:rPr>
              <a:t>Retrospektive</a:t>
            </a:r>
            <a:r>
              <a:rPr lang="sv-SE" sz="1600" dirty="0">
                <a:solidFill>
                  <a:schemeClr val="bg1"/>
                </a:solidFill>
              </a:rPr>
              <a:t>)</a:t>
            </a:r>
            <a:endParaRPr lang="en-US" sz="1600" dirty="0">
              <a:solidFill>
                <a:schemeClr val="bg1"/>
              </a:solidFill>
            </a:endParaRPr>
          </a:p>
        </p:txBody>
      </p:sp>
      <p:sp>
        <p:nvSpPr>
          <p:cNvPr id="37" name="Textfeld 36">
            <a:extLst>
              <a:ext uri="{FF2B5EF4-FFF2-40B4-BE49-F238E27FC236}">
                <a16:creationId xmlns:a16="http://schemas.microsoft.com/office/drawing/2014/main" id="{ED4986AA-6EA6-4AA8-88D2-AB70237B6FFF}"/>
              </a:ext>
            </a:extLst>
          </p:cNvPr>
          <p:cNvSpPr txBox="1"/>
          <p:nvPr/>
        </p:nvSpPr>
        <p:spPr>
          <a:xfrm>
            <a:off x="6402062" y="4272481"/>
            <a:ext cx="2223059" cy="1854354"/>
          </a:xfrm>
          <a:prstGeom prst="rect">
            <a:avLst/>
          </a:prstGeom>
          <a:noFill/>
        </p:spPr>
        <p:txBody>
          <a:bodyPr wrap="square" rtlCol="0">
            <a:spAutoFit/>
          </a:bodyPr>
          <a:lstStyle/>
          <a:p>
            <a:pPr lvl="0" algn="ctr" defTabSz="1466850">
              <a:lnSpc>
                <a:spcPct val="90000"/>
              </a:lnSpc>
              <a:spcBef>
                <a:spcPct val="0"/>
              </a:spcBef>
              <a:spcAft>
                <a:spcPct val="35000"/>
              </a:spcAft>
            </a:pPr>
            <a:r>
              <a:rPr lang="de-DE" b="1" dirty="0">
                <a:solidFill>
                  <a:schemeClr val="bg1"/>
                </a:solidFill>
              </a:rPr>
              <a:t>Sprint 6</a:t>
            </a:r>
          </a:p>
          <a:p>
            <a:pPr lvl="0" algn="ctr" defTabSz="1466850">
              <a:lnSpc>
                <a:spcPct val="90000"/>
              </a:lnSpc>
              <a:spcBef>
                <a:spcPct val="0"/>
              </a:spcBef>
              <a:spcAft>
                <a:spcPct val="35000"/>
              </a:spcAft>
            </a:pPr>
            <a:r>
              <a:rPr lang="de-DE" sz="1600" dirty="0">
                <a:solidFill>
                  <a:schemeClr val="bg1"/>
                </a:solidFill>
              </a:rPr>
              <a:t>Selbstgesteuerte Teams </a:t>
            </a:r>
          </a:p>
          <a:p>
            <a:pPr lvl="0" algn="ctr" defTabSz="1466850">
              <a:lnSpc>
                <a:spcPct val="90000"/>
              </a:lnSpc>
              <a:spcBef>
                <a:spcPct val="0"/>
              </a:spcBef>
              <a:spcAft>
                <a:spcPct val="35000"/>
              </a:spcAft>
            </a:pPr>
            <a:r>
              <a:rPr lang="de-DE" sz="1600" dirty="0">
                <a:solidFill>
                  <a:schemeClr val="bg1"/>
                </a:solidFill>
              </a:rPr>
              <a:t>(Konfliktlösung, Kommunikation, Entscheidungsfindung, Feedback, Selbstorganisation)</a:t>
            </a:r>
          </a:p>
        </p:txBody>
      </p:sp>
      <p:sp>
        <p:nvSpPr>
          <p:cNvPr id="38" name="Textfeld 37">
            <a:extLst>
              <a:ext uri="{FF2B5EF4-FFF2-40B4-BE49-F238E27FC236}">
                <a16:creationId xmlns:a16="http://schemas.microsoft.com/office/drawing/2014/main" id="{2BE2AA3F-C141-4C2C-A059-058705360002}"/>
              </a:ext>
            </a:extLst>
          </p:cNvPr>
          <p:cNvSpPr txBox="1"/>
          <p:nvPr/>
        </p:nvSpPr>
        <p:spPr>
          <a:xfrm>
            <a:off x="9145759" y="4272481"/>
            <a:ext cx="2223059" cy="1854354"/>
          </a:xfrm>
          <a:prstGeom prst="rect">
            <a:avLst/>
          </a:prstGeom>
          <a:noFill/>
        </p:spPr>
        <p:txBody>
          <a:bodyPr wrap="square" rtlCol="0">
            <a:spAutoFit/>
          </a:bodyPr>
          <a:lstStyle/>
          <a:p>
            <a:pPr lvl="0" algn="ctr" defTabSz="1466850">
              <a:lnSpc>
                <a:spcPct val="90000"/>
              </a:lnSpc>
              <a:spcBef>
                <a:spcPct val="0"/>
              </a:spcBef>
              <a:spcAft>
                <a:spcPct val="35000"/>
              </a:spcAft>
            </a:pPr>
            <a:r>
              <a:rPr lang="de-DE" b="1" dirty="0">
                <a:solidFill>
                  <a:schemeClr val="bg1"/>
                </a:solidFill>
              </a:rPr>
              <a:t>Sprint 7</a:t>
            </a:r>
          </a:p>
          <a:p>
            <a:pPr lvl="0" algn="ctr" defTabSz="1466850">
              <a:lnSpc>
                <a:spcPct val="90000"/>
              </a:lnSpc>
              <a:spcBef>
                <a:spcPct val="0"/>
              </a:spcBef>
              <a:spcAft>
                <a:spcPct val="35000"/>
              </a:spcAft>
            </a:pPr>
            <a:r>
              <a:rPr lang="de-DE" sz="1600" dirty="0">
                <a:solidFill>
                  <a:schemeClr val="bg1"/>
                </a:solidFill>
              </a:rPr>
              <a:t>Skalierung von Scrum bei Projekten</a:t>
            </a:r>
          </a:p>
          <a:p>
            <a:pPr lvl="0" algn="ctr" defTabSz="1466850">
              <a:lnSpc>
                <a:spcPct val="90000"/>
              </a:lnSpc>
              <a:spcBef>
                <a:spcPct val="0"/>
              </a:spcBef>
              <a:spcAft>
                <a:spcPct val="35000"/>
              </a:spcAft>
            </a:pPr>
            <a:r>
              <a:rPr lang="de-DE" sz="1600" dirty="0">
                <a:solidFill>
                  <a:schemeClr val="bg1"/>
                </a:solidFill>
              </a:rPr>
              <a:t>(Scrum </a:t>
            </a:r>
            <a:r>
              <a:rPr lang="de-DE" sz="1600" dirty="0" err="1">
                <a:solidFill>
                  <a:schemeClr val="bg1"/>
                </a:solidFill>
              </a:rPr>
              <a:t>of</a:t>
            </a:r>
            <a:r>
              <a:rPr lang="de-DE" sz="1600" dirty="0">
                <a:solidFill>
                  <a:schemeClr val="bg1"/>
                </a:solidFill>
              </a:rPr>
              <a:t> Scrum, Verantwortlichkeiten, Rollen, Ereignisse, Artefakte)</a:t>
            </a:r>
          </a:p>
        </p:txBody>
      </p:sp>
      <p:sp>
        <p:nvSpPr>
          <p:cNvPr id="39" name="Textfeld 38">
            <a:extLst>
              <a:ext uri="{FF2B5EF4-FFF2-40B4-BE49-F238E27FC236}">
                <a16:creationId xmlns:a16="http://schemas.microsoft.com/office/drawing/2014/main" id="{9DF61F90-D7B2-4E1C-AF8F-2F37FE128246}"/>
              </a:ext>
            </a:extLst>
          </p:cNvPr>
          <p:cNvSpPr txBox="1"/>
          <p:nvPr/>
        </p:nvSpPr>
        <p:spPr>
          <a:xfrm>
            <a:off x="914668" y="4272481"/>
            <a:ext cx="2223059" cy="1411156"/>
          </a:xfrm>
          <a:prstGeom prst="rect">
            <a:avLst/>
          </a:prstGeom>
          <a:noFill/>
        </p:spPr>
        <p:txBody>
          <a:bodyPr wrap="square" rtlCol="0">
            <a:spAutoFit/>
          </a:bodyPr>
          <a:lstStyle/>
          <a:p>
            <a:pPr algn="ctr" defTabSz="1466850">
              <a:lnSpc>
                <a:spcPct val="90000"/>
              </a:lnSpc>
              <a:spcBef>
                <a:spcPct val="0"/>
              </a:spcBef>
              <a:spcAft>
                <a:spcPct val="35000"/>
              </a:spcAft>
            </a:pPr>
            <a:r>
              <a:rPr lang="de-DE" b="1" dirty="0">
                <a:solidFill>
                  <a:schemeClr val="bg1"/>
                </a:solidFill>
              </a:rPr>
              <a:t>Sprint 4</a:t>
            </a:r>
          </a:p>
          <a:p>
            <a:pPr algn="ctr" defTabSz="1466850">
              <a:lnSpc>
                <a:spcPct val="90000"/>
              </a:lnSpc>
              <a:spcBef>
                <a:spcPct val="0"/>
              </a:spcBef>
              <a:spcAft>
                <a:spcPct val="35000"/>
              </a:spcAft>
            </a:pPr>
            <a:r>
              <a:rPr lang="de-DE" sz="1600" dirty="0">
                <a:solidFill>
                  <a:schemeClr val="bg1"/>
                </a:solidFill>
              </a:rPr>
              <a:t>Artefakte </a:t>
            </a:r>
          </a:p>
          <a:p>
            <a:pPr algn="ctr" defTabSz="1466850">
              <a:lnSpc>
                <a:spcPct val="90000"/>
              </a:lnSpc>
              <a:spcBef>
                <a:spcPct val="0"/>
              </a:spcBef>
              <a:spcAft>
                <a:spcPct val="35000"/>
              </a:spcAft>
            </a:pPr>
            <a:r>
              <a:rPr lang="de-DE" sz="1600" dirty="0">
                <a:solidFill>
                  <a:schemeClr val="bg1"/>
                </a:solidFill>
              </a:rPr>
              <a:t>(</a:t>
            </a:r>
            <a:r>
              <a:rPr lang="sv-SE" sz="1600" dirty="0">
                <a:solidFill>
                  <a:schemeClr val="bg1"/>
                </a:solidFill>
              </a:rPr>
              <a:t>Product </a:t>
            </a:r>
            <a:r>
              <a:rPr lang="sv-SE" sz="1600" dirty="0" err="1">
                <a:solidFill>
                  <a:schemeClr val="bg1"/>
                </a:solidFill>
              </a:rPr>
              <a:t>Backlog</a:t>
            </a:r>
            <a:r>
              <a:rPr lang="sv-SE" sz="1600" dirty="0">
                <a:solidFill>
                  <a:schemeClr val="bg1"/>
                </a:solidFill>
              </a:rPr>
              <a:t>, Sprint </a:t>
            </a:r>
            <a:r>
              <a:rPr lang="sv-SE" sz="1600" dirty="0" err="1">
                <a:solidFill>
                  <a:schemeClr val="bg1"/>
                </a:solidFill>
              </a:rPr>
              <a:t>Backlog</a:t>
            </a:r>
            <a:r>
              <a:rPr lang="sv-SE" sz="1600" dirty="0">
                <a:solidFill>
                  <a:schemeClr val="bg1"/>
                </a:solidFill>
              </a:rPr>
              <a:t>, </a:t>
            </a:r>
            <a:r>
              <a:rPr lang="sv-SE" sz="1600" dirty="0" err="1">
                <a:solidFill>
                  <a:schemeClr val="bg1"/>
                </a:solidFill>
              </a:rPr>
              <a:t>UserStory</a:t>
            </a:r>
            <a:r>
              <a:rPr lang="sv-SE" sz="1600" dirty="0">
                <a:solidFill>
                  <a:schemeClr val="bg1"/>
                </a:solidFill>
              </a:rPr>
              <a:t>, </a:t>
            </a:r>
            <a:r>
              <a:rPr lang="sv-SE" sz="1600" dirty="0" err="1">
                <a:solidFill>
                  <a:schemeClr val="bg1"/>
                </a:solidFill>
              </a:rPr>
              <a:t>Produktinkrement</a:t>
            </a:r>
            <a:r>
              <a:rPr lang="sv-SE" sz="1600" dirty="0">
                <a:solidFill>
                  <a:schemeClr val="bg1"/>
                </a:solidFill>
              </a:rPr>
              <a:t>)</a:t>
            </a:r>
            <a:endParaRPr lang="en-US" sz="1600" dirty="0">
              <a:solidFill>
                <a:schemeClr val="bg1"/>
              </a:solidFill>
            </a:endParaRPr>
          </a:p>
        </p:txBody>
      </p:sp>
    </p:spTree>
    <p:extLst>
      <p:ext uri="{BB962C8B-B14F-4D97-AF65-F5344CB8AC3E}">
        <p14:creationId xmlns:p14="http://schemas.microsoft.com/office/powerpoint/2010/main" val="17283865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69292AC-2B1F-4E89-8D95-5B15C8644721}"/>
              </a:ext>
            </a:extLst>
          </p:cNvPr>
          <p:cNvSpPr>
            <a:spLocks noGrp="1"/>
          </p:cNvSpPr>
          <p:nvPr>
            <p:ph idx="1"/>
          </p:nvPr>
        </p:nvSpPr>
        <p:spPr/>
        <p:txBody>
          <a:bodyPr/>
          <a:lstStyle/>
          <a:p>
            <a:r>
              <a:rPr lang="de-DE" dirty="0"/>
              <a:t>Startet mit einem </a:t>
            </a:r>
            <a:r>
              <a:rPr lang="de-DE" dirty="0" err="1"/>
              <a:t>Planning</a:t>
            </a:r>
            <a:r>
              <a:rPr lang="de-DE" dirty="0"/>
              <a:t> (10 Minuten)</a:t>
            </a:r>
          </a:p>
          <a:p>
            <a:r>
              <a:rPr lang="de-DE" dirty="0"/>
              <a:t>Stimmt euch über ein Scrum </a:t>
            </a:r>
            <a:r>
              <a:rPr lang="de-DE" dirty="0" err="1"/>
              <a:t>of</a:t>
            </a:r>
            <a:r>
              <a:rPr lang="de-DE" dirty="0"/>
              <a:t> </a:t>
            </a:r>
            <a:r>
              <a:rPr lang="de-DE" dirty="0" err="1"/>
              <a:t>ScrumS</a:t>
            </a:r>
            <a:r>
              <a:rPr lang="de-DE" dirty="0"/>
              <a:t> ab</a:t>
            </a:r>
          </a:p>
          <a:p>
            <a:r>
              <a:rPr lang="de-DE" dirty="0"/>
              <a:t>Startet mit dem Sprint (20 Minuten)</a:t>
            </a:r>
          </a:p>
          <a:p>
            <a:r>
              <a:rPr lang="de-DE" dirty="0"/>
              <a:t>Präsentiert in einer Review eure Stadt (10 Minuten)</a:t>
            </a:r>
          </a:p>
          <a:p>
            <a:r>
              <a:rPr lang="de-DE" dirty="0"/>
              <a:t>Wir machen zusammen eine Retro (10 Minuten)</a:t>
            </a:r>
          </a:p>
          <a:p>
            <a:endParaRPr lang="en-US" dirty="0"/>
          </a:p>
        </p:txBody>
      </p:sp>
      <p:sp>
        <p:nvSpPr>
          <p:cNvPr id="4" name="Foliennummernplatzhalter 3">
            <a:extLst>
              <a:ext uri="{FF2B5EF4-FFF2-40B4-BE49-F238E27FC236}">
                <a16:creationId xmlns:a16="http://schemas.microsoft.com/office/drawing/2014/main" id="{D9528439-8156-4F6A-ACEB-D1F871FE9581}"/>
              </a:ext>
            </a:extLst>
          </p:cNvPr>
          <p:cNvSpPr>
            <a:spLocks noGrp="1"/>
          </p:cNvSpPr>
          <p:nvPr>
            <p:ph type="sldNum" sz="quarter" idx="12"/>
          </p:nvPr>
        </p:nvSpPr>
        <p:spPr/>
        <p:txBody>
          <a:bodyPr/>
          <a:lstStyle/>
          <a:p>
            <a:fld id="{248C2536-0979-4352-A1C4-768983101040}" type="slidenum">
              <a:rPr lang="en-US" smtClean="0"/>
              <a:t>90</a:t>
            </a:fld>
            <a:endParaRPr lang="en-US" dirty="0"/>
          </a:p>
        </p:txBody>
      </p:sp>
      <p:pic>
        <p:nvPicPr>
          <p:cNvPr id="8" name="InsertedImage">
            <a:extLst>
              <a:ext uri="{FF2B5EF4-FFF2-40B4-BE49-F238E27FC236}">
                <a16:creationId xmlns:a16="http://schemas.microsoft.com/office/drawing/2014/main" id="{1312CE76-0A00-4F34-A09D-8084460129FD}"/>
              </a:ext>
            </a:extLst>
          </p:cNvPr>
          <p:cNvPicPr>
            <a:picLocks noGrp="1" noChangeAspect="1"/>
          </p:cNvPicPr>
          <p:nvPr>
            <p:ph type="pic" sz="quarter" idx="15"/>
          </p:nvPr>
        </p:nvPicPr>
        <p:blipFill>
          <a:blip r:embed="rId2"/>
          <a:srcRect l="9995" r="9995"/>
          <a:stretch>
            <a:fillRect/>
          </a:stretch>
        </p:blipFill>
        <p:spPr/>
      </p:pic>
      <p:sp>
        <p:nvSpPr>
          <p:cNvPr id="6" name="Titel 5">
            <a:extLst>
              <a:ext uri="{FF2B5EF4-FFF2-40B4-BE49-F238E27FC236}">
                <a16:creationId xmlns:a16="http://schemas.microsoft.com/office/drawing/2014/main" id="{F76A1F41-EA49-4A7D-A31B-E01DF849D79C}"/>
              </a:ext>
            </a:extLst>
          </p:cNvPr>
          <p:cNvSpPr>
            <a:spLocks noGrp="1"/>
          </p:cNvSpPr>
          <p:nvPr>
            <p:ph type="title"/>
          </p:nvPr>
        </p:nvSpPr>
        <p:spPr/>
        <p:txBody>
          <a:bodyPr/>
          <a:lstStyle/>
          <a:p>
            <a:r>
              <a:rPr lang="en-US" dirty="0"/>
              <a:t>LEGO-City: Scrum of </a:t>
            </a:r>
            <a:r>
              <a:rPr lang="en-US" dirty="0" err="1"/>
              <a:t>ScrumS</a:t>
            </a:r>
            <a:endParaRPr lang="en-US" dirty="0"/>
          </a:p>
        </p:txBody>
      </p:sp>
      <p:sp>
        <p:nvSpPr>
          <p:cNvPr id="3" name="Date Placeholder 2">
            <a:extLst>
              <a:ext uri="{FF2B5EF4-FFF2-40B4-BE49-F238E27FC236}">
                <a16:creationId xmlns:a16="http://schemas.microsoft.com/office/drawing/2014/main" id="{0835E209-2798-4E37-AF98-1CB7FD52B348}"/>
              </a:ext>
            </a:extLst>
          </p:cNvPr>
          <p:cNvSpPr>
            <a:spLocks noGrp="1"/>
          </p:cNvSpPr>
          <p:nvPr>
            <p:ph type="dt" sz="half" idx="10"/>
          </p:nvPr>
        </p:nvSpPr>
        <p:spPr/>
        <p:txBody>
          <a:bodyPr/>
          <a:lstStyle/>
          <a:p>
            <a:fld id="{90E26847-5AC3-436F-A2AF-00AB351582C0}" type="datetime1">
              <a:rPr lang="de-DE" smtClean="0"/>
              <a:t>15.11.2019</a:t>
            </a:fld>
            <a:endParaRPr lang="en-US" dirty="0"/>
          </a:p>
        </p:txBody>
      </p:sp>
    </p:spTree>
    <p:extLst>
      <p:ext uri="{BB962C8B-B14F-4D97-AF65-F5344CB8AC3E}">
        <p14:creationId xmlns:p14="http://schemas.microsoft.com/office/powerpoint/2010/main" val="13595895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976CA10-59DB-40CC-8761-CF788297DB00}"/>
              </a:ext>
            </a:extLst>
          </p:cNvPr>
          <p:cNvSpPr>
            <a:spLocks noGrp="1"/>
          </p:cNvSpPr>
          <p:nvPr>
            <p:ph idx="1"/>
          </p:nvPr>
        </p:nvSpPr>
        <p:spPr/>
        <p:txBody>
          <a:bodyPr/>
          <a:lstStyle/>
          <a:p>
            <a:r>
              <a:rPr lang="en-US" dirty="0"/>
              <a:t>Was </a:t>
            </a:r>
            <a:r>
              <a:rPr lang="en-US" dirty="0" err="1"/>
              <a:t>habt</a:t>
            </a:r>
            <a:r>
              <a:rPr lang="en-US" dirty="0"/>
              <a:t> </a:t>
            </a:r>
            <a:r>
              <a:rPr lang="en-US" dirty="0" err="1"/>
              <a:t>ihr</a:t>
            </a:r>
            <a:r>
              <a:rPr lang="en-US" dirty="0"/>
              <a:t> </a:t>
            </a:r>
            <a:r>
              <a:rPr lang="en-US" dirty="0" err="1"/>
              <a:t>gelernt</a:t>
            </a:r>
            <a:r>
              <a:rPr lang="en-US" dirty="0"/>
              <a:t>?</a:t>
            </a:r>
          </a:p>
          <a:p>
            <a:r>
              <a:rPr lang="de-DE" dirty="0"/>
              <a:t>Was müssen wir besser machen?</a:t>
            </a:r>
            <a:endParaRPr lang="en-DE" dirty="0"/>
          </a:p>
          <a:p>
            <a:pPr marL="0" indent="0">
              <a:buNone/>
            </a:pPr>
            <a:endParaRPr lang="en-US" sz="1400" dirty="0"/>
          </a:p>
        </p:txBody>
      </p:sp>
      <p:sp>
        <p:nvSpPr>
          <p:cNvPr id="3" name="Date Placeholder 2">
            <a:extLst>
              <a:ext uri="{FF2B5EF4-FFF2-40B4-BE49-F238E27FC236}">
                <a16:creationId xmlns:a16="http://schemas.microsoft.com/office/drawing/2014/main" id="{B887932D-4BAE-45A3-8BA7-8AF5ED2A203A}"/>
              </a:ext>
            </a:extLst>
          </p:cNvPr>
          <p:cNvSpPr>
            <a:spLocks noGrp="1"/>
          </p:cNvSpPr>
          <p:nvPr>
            <p:ph type="dt" sz="half" idx="10"/>
          </p:nvPr>
        </p:nvSpPr>
        <p:spPr/>
        <p:txBody>
          <a:bodyPr/>
          <a:lstStyle/>
          <a:p>
            <a:fld id="{D5FFF7AF-0363-42DE-B093-6649B40775E5}" type="datetime1">
              <a:rPr lang="de-DE" smtClean="0"/>
              <a:t>15.11.2019</a:t>
            </a:fld>
            <a:endParaRPr lang="de-DE"/>
          </a:p>
        </p:txBody>
      </p:sp>
      <p:sp>
        <p:nvSpPr>
          <p:cNvPr id="4" name="Slide Number Placeholder 3">
            <a:extLst>
              <a:ext uri="{FF2B5EF4-FFF2-40B4-BE49-F238E27FC236}">
                <a16:creationId xmlns:a16="http://schemas.microsoft.com/office/drawing/2014/main" id="{70490261-DBCA-43B8-B979-5284FD030246}"/>
              </a:ext>
            </a:extLst>
          </p:cNvPr>
          <p:cNvSpPr>
            <a:spLocks noGrp="1"/>
          </p:cNvSpPr>
          <p:nvPr>
            <p:ph type="sldNum" sz="quarter" idx="12"/>
          </p:nvPr>
        </p:nvSpPr>
        <p:spPr/>
        <p:txBody>
          <a:bodyPr/>
          <a:lstStyle/>
          <a:p>
            <a:fld id="{424ABE73-7CBB-4C84-8119-49FA64EF6D4E}" type="slidenum">
              <a:rPr lang="de-DE" smtClean="0"/>
              <a:t>91</a:t>
            </a:fld>
            <a:endParaRPr lang="de-DE"/>
          </a:p>
        </p:txBody>
      </p:sp>
      <p:pic>
        <p:nvPicPr>
          <p:cNvPr id="13" name="InsertedImage">
            <a:extLst>
              <a:ext uri="{FF2B5EF4-FFF2-40B4-BE49-F238E27FC236}">
                <a16:creationId xmlns:a16="http://schemas.microsoft.com/office/drawing/2014/main" id="{C123AE1A-F2E1-40E5-A661-3F03C161FADE}"/>
              </a:ext>
            </a:extLst>
          </p:cNvPr>
          <p:cNvPicPr>
            <a:picLocks noGrp="1" noChangeAspect="1"/>
          </p:cNvPicPr>
          <p:nvPr>
            <p:ph type="pic" sz="quarter" idx="15"/>
          </p:nvPr>
        </p:nvPicPr>
        <p:blipFill rotWithShape="1">
          <a:blip r:embed="rId3"/>
          <a:srcRect t="26541" b="26541"/>
          <a:stretch/>
        </p:blipFill>
        <p:spPr/>
      </p:pic>
      <p:sp>
        <p:nvSpPr>
          <p:cNvPr id="14" name="Title 13">
            <a:extLst>
              <a:ext uri="{FF2B5EF4-FFF2-40B4-BE49-F238E27FC236}">
                <a16:creationId xmlns:a16="http://schemas.microsoft.com/office/drawing/2014/main" id="{2EBA0936-9C24-40B4-B864-2DD2FF8036B6}"/>
              </a:ext>
            </a:extLst>
          </p:cNvPr>
          <p:cNvSpPr>
            <a:spLocks noGrp="1"/>
          </p:cNvSpPr>
          <p:nvPr>
            <p:ph type="title"/>
          </p:nvPr>
        </p:nvSpPr>
        <p:spPr/>
        <p:txBody>
          <a:bodyPr/>
          <a:lstStyle/>
          <a:p>
            <a:r>
              <a:rPr lang="en-US" dirty="0"/>
              <a:t>Review</a:t>
            </a:r>
          </a:p>
        </p:txBody>
      </p:sp>
      <p:sp>
        <p:nvSpPr>
          <p:cNvPr id="7" name="Inhaltsplatzhalter 2">
            <a:extLst>
              <a:ext uri="{FF2B5EF4-FFF2-40B4-BE49-F238E27FC236}">
                <a16:creationId xmlns:a16="http://schemas.microsoft.com/office/drawing/2014/main" id="{B90AFCC0-51DF-467B-824C-F2159734D5EF}"/>
              </a:ext>
            </a:extLst>
          </p:cNvPr>
          <p:cNvSpPr txBox="1">
            <a:spLocks/>
          </p:cNvSpPr>
          <p:nvPr/>
        </p:nvSpPr>
        <p:spPr>
          <a:xfrm>
            <a:off x="838200" y="3314911"/>
            <a:ext cx="10515600" cy="172271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E" dirty="0"/>
          </a:p>
        </p:txBody>
      </p:sp>
    </p:spTree>
    <p:extLst>
      <p:ext uri="{BB962C8B-B14F-4D97-AF65-F5344CB8AC3E}">
        <p14:creationId xmlns:p14="http://schemas.microsoft.com/office/powerpoint/2010/main" val="137951522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6034A1-5FDA-46CC-833D-33141FDE735B}"/>
              </a:ext>
            </a:extLst>
          </p:cNvPr>
          <p:cNvSpPr>
            <a:spLocks noGrp="1"/>
          </p:cNvSpPr>
          <p:nvPr>
            <p:ph type="title"/>
          </p:nvPr>
        </p:nvSpPr>
        <p:spPr/>
        <p:txBody>
          <a:bodyPr/>
          <a:lstStyle/>
          <a:p>
            <a:r>
              <a:rPr lang="en-US" dirty="0"/>
              <a:t>Scrum Certification</a:t>
            </a:r>
          </a:p>
        </p:txBody>
      </p:sp>
    </p:spTree>
    <p:extLst>
      <p:ext uri="{BB962C8B-B14F-4D97-AF65-F5344CB8AC3E}">
        <p14:creationId xmlns:p14="http://schemas.microsoft.com/office/powerpoint/2010/main" val="8456049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de-DE" dirty="0"/>
              <a:t>Scrum </a:t>
            </a:r>
            <a:r>
              <a:rPr lang="de-DE" dirty="0" err="1"/>
              <a:t>Certification</a:t>
            </a:r>
            <a:endParaRPr lang="de-DE" dirty="0"/>
          </a:p>
        </p:txBody>
      </p:sp>
      <p:sp>
        <p:nvSpPr>
          <p:cNvPr id="4" name="Inhaltsplatzhalter 3">
            <a:extLst>
              <a:ext uri="{FF2B5EF4-FFF2-40B4-BE49-F238E27FC236}">
                <a16:creationId xmlns:a16="http://schemas.microsoft.com/office/drawing/2014/main" id="{5102DEC4-50DF-42B4-8D76-06BA20E8E763}"/>
              </a:ext>
            </a:extLst>
          </p:cNvPr>
          <p:cNvSpPr>
            <a:spLocks noGrp="1"/>
          </p:cNvSpPr>
          <p:nvPr>
            <p:ph idx="1"/>
          </p:nvPr>
        </p:nvSpPr>
        <p:spPr>
          <a:xfrm>
            <a:off x="838200" y="1825625"/>
            <a:ext cx="4473233" cy="4351338"/>
          </a:xfrm>
        </p:spPr>
        <p:txBody>
          <a:bodyPr/>
          <a:lstStyle/>
          <a:p>
            <a:pPr lvl="0"/>
            <a:r>
              <a:rPr lang="en-US" dirty="0">
                <a:sym typeface="Arial"/>
                <a:hlinkClick r:id="rId3"/>
              </a:rPr>
              <a:t>https://www.Scrum.org/open-assessments</a:t>
            </a:r>
            <a:endParaRPr lang="en-US" dirty="0">
              <a:sym typeface="Arial"/>
            </a:endParaRPr>
          </a:p>
          <a:p>
            <a:pPr lvl="0"/>
            <a:r>
              <a:rPr lang="en-US" dirty="0">
                <a:sym typeface="Arial"/>
              </a:rPr>
              <a:t>30 Questions in 30 Minutes</a:t>
            </a:r>
          </a:p>
          <a:p>
            <a:pPr lvl="0"/>
            <a:r>
              <a:rPr lang="en-US" dirty="0">
                <a:sym typeface="Arial"/>
              </a:rPr>
              <a:t>85% Pass Mark ⇒ 26 Correct Answers</a:t>
            </a:r>
          </a:p>
          <a:p>
            <a:pPr lvl="0"/>
            <a:endParaRPr lang="en-US" dirty="0">
              <a:sym typeface="Arial"/>
            </a:endParaRPr>
          </a:p>
        </p:txBody>
      </p:sp>
      <p:pic>
        <p:nvPicPr>
          <p:cNvPr id="6" name="Google Shape;730;p104">
            <a:extLst>
              <a:ext uri="{FF2B5EF4-FFF2-40B4-BE49-F238E27FC236}">
                <a16:creationId xmlns:a16="http://schemas.microsoft.com/office/drawing/2014/main" id="{60693CC1-8282-4E28-B87F-5CC553D610FD}"/>
              </a:ext>
            </a:extLst>
          </p:cNvPr>
          <p:cNvPicPr preferRelativeResize="0"/>
          <p:nvPr/>
        </p:nvPicPr>
        <p:blipFill rotWithShape="1">
          <a:blip r:embed="rId4">
            <a:alphaModFix/>
          </a:blip>
          <a:srcRect/>
          <a:stretch/>
        </p:blipFill>
        <p:spPr>
          <a:xfrm>
            <a:off x="5418310" y="1690688"/>
            <a:ext cx="6540141" cy="4351338"/>
          </a:xfrm>
          <a:prstGeom prst="rect">
            <a:avLst/>
          </a:prstGeom>
          <a:noFill/>
          <a:ln>
            <a:noFill/>
          </a:ln>
        </p:spPr>
      </p:pic>
      <p:sp>
        <p:nvSpPr>
          <p:cNvPr id="3" name="Date Placeholder 2">
            <a:extLst>
              <a:ext uri="{FF2B5EF4-FFF2-40B4-BE49-F238E27FC236}">
                <a16:creationId xmlns:a16="http://schemas.microsoft.com/office/drawing/2014/main" id="{337BE5D4-D603-4128-A98F-9C9AAD324F81}"/>
              </a:ext>
            </a:extLst>
          </p:cNvPr>
          <p:cNvSpPr>
            <a:spLocks noGrp="1"/>
          </p:cNvSpPr>
          <p:nvPr>
            <p:ph type="dt" sz="half" idx="10"/>
          </p:nvPr>
        </p:nvSpPr>
        <p:spPr/>
        <p:txBody>
          <a:bodyPr/>
          <a:lstStyle/>
          <a:p>
            <a:fld id="{2836AA70-7B5D-44F4-B3FD-8E6994FC6DAD}" type="datetime1">
              <a:rPr lang="de-DE" smtClean="0"/>
              <a:t>15.11.2019</a:t>
            </a:fld>
            <a:endParaRPr lang="de-DE"/>
          </a:p>
        </p:txBody>
      </p:sp>
      <p:sp>
        <p:nvSpPr>
          <p:cNvPr id="5" name="Slide Number Placeholder 4">
            <a:extLst>
              <a:ext uri="{FF2B5EF4-FFF2-40B4-BE49-F238E27FC236}">
                <a16:creationId xmlns:a16="http://schemas.microsoft.com/office/drawing/2014/main" id="{CBA833BA-B75E-4191-9F90-71C949166EF3}"/>
              </a:ext>
            </a:extLst>
          </p:cNvPr>
          <p:cNvSpPr>
            <a:spLocks noGrp="1"/>
          </p:cNvSpPr>
          <p:nvPr>
            <p:ph type="sldNum" sz="quarter" idx="12"/>
          </p:nvPr>
        </p:nvSpPr>
        <p:spPr/>
        <p:txBody>
          <a:bodyPr/>
          <a:lstStyle/>
          <a:p>
            <a:fld id="{424ABE73-7CBB-4C84-8119-49FA64EF6D4E}" type="slidenum">
              <a:rPr lang="de-DE" smtClean="0"/>
              <a:t>93</a:t>
            </a:fld>
            <a:endParaRPr lang="de-DE"/>
          </a:p>
        </p:txBody>
      </p:sp>
    </p:spTree>
    <p:extLst>
      <p:ext uri="{BB962C8B-B14F-4D97-AF65-F5344CB8AC3E}">
        <p14:creationId xmlns:p14="http://schemas.microsoft.com/office/powerpoint/2010/main" val="38565818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1ECEC4-C703-436F-B4C6-17F94416BBF2}"/>
              </a:ext>
            </a:extLst>
          </p:cNvPr>
          <p:cNvSpPr>
            <a:spLocks noGrp="1"/>
          </p:cNvSpPr>
          <p:nvPr>
            <p:ph type="title"/>
          </p:nvPr>
        </p:nvSpPr>
        <p:spPr/>
        <p:txBody>
          <a:bodyPr/>
          <a:lstStyle/>
          <a:p>
            <a:r>
              <a:rPr lang="en-US" dirty="0"/>
              <a:t>Professional Scrum Master Certifications</a:t>
            </a:r>
            <a:endParaRPr lang="de-DE" dirty="0"/>
          </a:p>
        </p:txBody>
      </p:sp>
      <p:sp>
        <p:nvSpPr>
          <p:cNvPr id="4" name="Inhaltsplatzhalter 3">
            <a:extLst>
              <a:ext uri="{FF2B5EF4-FFF2-40B4-BE49-F238E27FC236}">
                <a16:creationId xmlns:a16="http://schemas.microsoft.com/office/drawing/2014/main" id="{5102DEC4-50DF-42B4-8D76-06BA20E8E763}"/>
              </a:ext>
            </a:extLst>
          </p:cNvPr>
          <p:cNvSpPr>
            <a:spLocks noGrp="1"/>
          </p:cNvSpPr>
          <p:nvPr>
            <p:ph idx="1"/>
          </p:nvPr>
        </p:nvSpPr>
        <p:spPr>
          <a:xfrm>
            <a:off x="838200" y="1825625"/>
            <a:ext cx="4473233" cy="4351338"/>
          </a:xfrm>
        </p:spPr>
        <p:txBody>
          <a:bodyPr>
            <a:normAutofit/>
          </a:bodyPr>
          <a:lstStyle/>
          <a:p>
            <a:pPr lvl="0"/>
            <a:r>
              <a:rPr lang="en-US" dirty="0">
                <a:sym typeface="Arial"/>
                <a:hlinkClick r:id="rId3"/>
              </a:rPr>
              <a:t>https://www.Scrum.org/professional-Scrum-certifications/professional-Scrum-master-assessments</a:t>
            </a:r>
            <a:endParaRPr lang="en-US" dirty="0">
              <a:sym typeface="Arial"/>
            </a:endParaRPr>
          </a:p>
          <a:p>
            <a:pPr lvl="0"/>
            <a:r>
              <a:rPr lang="en-US" dirty="0">
                <a:sym typeface="Arial"/>
              </a:rPr>
              <a:t>80 Questions in 60 Minutes</a:t>
            </a:r>
          </a:p>
          <a:p>
            <a:pPr lvl="0"/>
            <a:r>
              <a:rPr lang="en-US" dirty="0">
                <a:sym typeface="Arial"/>
              </a:rPr>
              <a:t>85% Pass Mark</a:t>
            </a:r>
          </a:p>
          <a:p>
            <a:pPr marL="0" lvl="0" indent="0">
              <a:buNone/>
            </a:pPr>
            <a:endParaRPr lang="en-US" dirty="0">
              <a:sym typeface="Arial"/>
            </a:endParaRPr>
          </a:p>
        </p:txBody>
      </p:sp>
      <p:pic>
        <p:nvPicPr>
          <p:cNvPr id="5" name="Google Shape;749;p106">
            <a:extLst>
              <a:ext uri="{FF2B5EF4-FFF2-40B4-BE49-F238E27FC236}">
                <a16:creationId xmlns:a16="http://schemas.microsoft.com/office/drawing/2014/main" id="{B50B109B-0EBA-434C-93E8-537CB53B539A}"/>
              </a:ext>
            </a:extLst>
          </p:cNvPr>
          <p:cNvPicPr preferRelativeResize="0"/>
          <p:nvPr/>
        </p:nvPicPr>
        <p:blipFill rotWithShape="1">
          <a:blip r:embed="rId4">
            <a:alphaModFix/>
          </a:blip>
          <a:srcRect/>
          <a:stretch/>
        </p:blipFill>
        <p:spPr>
          <a:xfrm>
            <a:off x="6476480" y="1942850"/>
            <a:ext cx="5335041" cy="3989609"/>
          </a:xfrm>
          <a:prstGeom prst="rect">
            <a:avLst/>
          </a:prstGeom>
          <a:noFill/>
          <a:ln>
            <a:noFill/>
          </a:ln>
        </p:spPr>
      </p:pic>
      <p:sp>
        <p:nvSpPr>
          <p:cNvPr id="7" name="Google Shape;750;p106">
            <a:extLst>
              <a:ext uri="{FF2B5EF4-FFF2-40B4-BE49-F238E27FC236}">
                <a16:creationId xmlns:a16="http://schemas.microsoft.com/office/drawing/2014/main" id="{F35DD653-05CB-4CE9-8B70-5D958216A0B7}"/>
              </a:ext>
            </a:extLst>
          </p:cNvPr>
          <p:cNvSpPr/>
          <p:nvPr/>
        </p:nvSpPr>
        <p:spPr>
          <a:xfrm>
            <a:off x="9576048" y="2122870"/>
            <a:ext cx="1656184" cy="1512168"/>
          </a:xfrm>
          <a:prstGeom prst="mathMultiply">
            <a:avLst>
              <a:gd name="adj1" fmla="val 23520"/>
            </a:avLst>
          </a:prstGeom>
          <a:solidFill>
            <a:srgbClr val="FF0000"/>
          </a:solidFill>
          <a:ln w="127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sp>
        <p:nvSpPr>
          <p:cNvPr id="8" name="Google Shape;751;p106">
            <a:extLst>
              <a:ext uri="{FF2B5EF4-FFF2-40B4-BE49-F238E27FC236}">
                <a16:creationId xmlns:a16="http://schemas.microsoft.com/office/drawing/2014/main" id="{500F229B-68EC-43B2-A2C7-B420370C9F03}"/>
              </a:ext>
            </a:extLst>
          </p:cNvPr>
          <p:cNvSpPr/>
          <p:nvPr/>
        </p:nvSpPr>
        <p:spPr>
          <a:xfrm>
            <a:off x="8351912" y="4175099"/>
            <a:ext cx="1656184" cy="1512168"/>
          </a:xfrm>
          <a:prstGeom prst="mathMultiply">
            <a:avLst>
              <a:gd name="adj1" fmla="val 23520"/>
            </a:avLst>
          </a:prstGeom>
          <a:solidFill>
            <a:srgbClr val="FF0000"/>
          </a:solidFill>
          <a:ln w="127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2B3034DC-CCEB-4F1F-BD0B-B1952BD6FA7E}"/>
              </a:ext>
            </a:extLst>
          </p:cNvPr>
          <p:cNvSpPr>
            <a:spLocks noGrp="1"/>
          </p:cNvSpPr>
          <p:nvPr>
            <p:ph type="dt" sz="half" idx="10"/>
          </p:nvPr>
        </p:nvSpPr>
        <p:spPr/>
        <p:txBody>
          <a:bodyPr/>
          <a:lstStyle/>
          <a:p>
            <a:fld id="{09D11819-700B-49D4-9BEC-56BD5CF93336}" type="datetime1">
              <a:rPr lang="de-DE" smtClean="0"/>
              <a:t>15.11.2019</a:t>
            </a:fld>
            <a:endParaRPr lang="de-DE"/>
          </a:p>
        </p:txBody>
      </p:sp>
      <p:sp>
        <p:nvSpPr>
          <p:cNvPr id="6" name="Slide Number Placeholder 5">
            <a:extLst>
              <a:ext uri="{FF2B5EF4-FFF2-40B4-BE49-F238E27FC236}">
                <a16:creationId xmlns:a16="http://schemas.microsoft.com/office/drawing/2014/main" id="{8B86C62F-0639-4F22-AD41-954AC859B146}"/>
              </a:ext>
            </a:extLst>
          </p:cNvPr>
          <p:cNvSpPr>
            <a:spLocks noGrp="1"/>
          </p:cNvSpPr>
          <p:nvPr>
            <p:ph type="sldNum" sz="quarter" idx="12"/>
          </p:nvPr>
        </p:nvSpPr>
        <p:spPr/>
        <p:txBody>
          <a:bodyPr/>
          <a:lstStyle/>
          <a:p>
            <a:fld id="{424ABE73-7CBB-4C84-8119-49FA64EF6D4E}" type="slidenum">
              <a:rPr lang="de-DE" smtClean="0"/>
              <a:t>94</a:t>
            </a:fld>
            <a:endParaRPr lang="de-DE"/>
          </a:p>
        </p:txBody>
      </p:sp>
    </p:spTree>
    <p:extLst>
      <p:ext uri="{BB962C8B-B14F-4D97-AF65-F5344CB8AC3E}">
        <p14:creationId xmlns:p14="http://schemas.microsoft.com/office/powerpoint/2010/main" val="3329947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96A3D8-DF27-4D7F-9D21-9E925243773C}"/>
              </a:ext>
            </a:extLst>
          </p:cNvPr>
          <p:cNvSpPr>
            <a:spLocks noGrp="1"/>
          </p:cNvSpPr>
          <p:nvPr>
            <p:ph type="title"/>
          </p:nvPr>
        </p:nvSpPr>
        <p:spPr>
          <a:xfrm>
            <a:off x="1041600" y="2102400"/>
            <a:ext cx="10108800" cy="2653200"/>
          </a:xfrm>
        </p:spPr>
        <p:txBody>
          <a:bodyPr/>
          <a:lstStyle/>
          <a:p>
            <a:r>
              <a:rPr lang="en-US" dirty="0" err="1"/>
              <a:t>Lasst</a:t>
            </a:r>
            <a:r>
              <a:rPr lang="en-US" dirty="0"/>
              <a:t> </a:t>
            </a:r>
            <a:r>
              <a:rPr lang="en-US" dirty="0" err="1"/>
              <a:t>uns</a:t>
            </a:r>
            <a:r>
              <a:rPr lang="en-US" dirty="0"/>
              <a:t> </a:t>
            </a:r>
            <a:r>
              <a:rPr lang="en-US" dirty="0" err="1"/>
              <a:t>einen</a:t>
            </a:r>
            <a:r>
              <a:rPr lang="en-US" dirty="0"/>
              <a:t> </a:t>
            </a:r>
            <a:r>
              <a:rPr lang="en-US" dirty="0" err="1"/>
              <a:t>weiteren</a:t>
            </a:r>
            <a:r>
              <a:rPr lang="en-US" dirty="0"/>
              <a:t> Test </a:t>
            </a:r>
            <a:r>
              <a:rPr lang="en-US" dirty="0" err="1"/>
              <a:t>machen</a:t>
            </a:r>
            <a:r>
              <a:rPr lang="en-US" dirty="0"/>
              <a:t>!</a:t>
            </a:r>
          </a:p>
        </p:txBody>
      </p:sp>
    </p:spTree>
    <p:extLst>
      <p:ext uri="{BB962C8B-B14F-4D97-AF65-F5344CB8AC3E}">
        <p14:creationId xmlns:p14="http://schemas.microsoft.com/office/powerpoint/2010/main" val="169457530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53176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G_LANGUAGETEXTBOX" val="Eng"/>
</p:tagLst>
</file>

<file path=ppt/theme/theme1.xml><?xml version="1.0" encoding="utf-8"?>
<a:theme xmlns:a="http://schemas.openxmlformats.org/drawingml/2006/main" name="AW Academy">
  <a:themeElements>
    <a:clrScheme name="AW Academy ny">
      <a:dk1>
        <a:sysClr val="windowText" lastClr="000000"/>
      </a:dk1>
      <a:lt1>
        <a:sysClr val="window" lastClr="FFFFFF"/>
      </a:lt1>
      <a:dk2>
        <a:srgbClr val="CDFFE2"/>
      </a:dk2>
      <a:lt2>
        <a:srgbClr val="049A78"/>
      </a:lt2>
      <a:accent1>
        <a:srgbClr val="047364"/>
      </a:accent1>
      <a:accent2>
        <a:srgbClr val="05D48E"/>
      </a:accent2>
      <a:accent3>
        <a:srgbClr val="012D28"/>
      </a:accent3>
      <a:accent4>
        <a:srgbClr val="0072CE"/>
      </a:accent4>
      <a:accent5>
        <a:srgbClr val="13E0E0"/>
      </a:accent5>
      <a:accent6>
        <a:srgbClr val="7005D1"/>
      </a:accent6>
      <a:hlink>
        <a:srgbClr val="012D28"/>
      </a:hlink>
      <a:folHlink>
        <a:srgbClr val="012D28"/>
      </a:folHlink>
    </a:clrScheme>
    <a:fontScheme name="Awsome">
      <a:majorFont>
        <a:latin typeface="Awesome Semibold"/>
        <a:ea typeface=""/>
        <a:cs typeface=""/>
      </a:majorFont>
      <a:minorFont>
        <a:latin typeface="Awesom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1700"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1700" dirty="0" smtClean="0">
            <a:solidFill>
              <a:schemeClr val="accent1"/>
            </a:solidFill>
          </a:defRPr>
        </a:defPPr>
      </a:lstStyle>
    </a:txDef>
  </a:objectDefaults>
  <a:extraClrSchemeLst/>
  <a:extLst>
    <a:ext uri="{05A4C25C-085E-4340-85A3-A5531E510DB2}">
      <thm15:themeFamily xmlns:thm15="http://schemas.microsoft.com/office/thememl/2012/main" name="AW Academy.potx" id="{C8A0FDBB-2889-4C5E-A59A-C4EBC4ED8506}" vid="{6A9052DC-7077-46F2-911E-BD9436C4FA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F243027C2B9514C88AEFEBA8C2CE227" ma:contentTypeVersion="13" ma:contentTypeDescription="Create a new document." ma:contentTypeScope="" ma:versionID="2984844edf5840f45a942568d48c7734">
  <xsd:schema xmlns:xsd="http://www.w3.org/2001/XMLSchema" xmlns:xs="http://www.w3.org/2001/XMLSchema" xmlns:p="http://schemas.microsoft.com/office/2006/metadata/properties" xmlns:ns2="1449b873-b1e1-449a-8c56-3f6c3c13d44d" xmlns:ns3="34daa377-c9a1-4f3d-adb8-cc549c92f471" targetNamespace="http://schemas.microsoft.com/office/2006/metadata/properties" ma:root="true" ma:fieldsID="7769acef334b4c33289228ef87f609d7" ns2:_="" ns3:_="">
    <xsd:import namespace="1449b873-b1e1-449a-8c56-3f6c3c13d44d"/>
    <xsd:import namespace="34daa377-c9a1-4f3d-adb8-cc549c92f47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49b873-b1e1-449a-8c56-3f6c3c13d4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4daa377-c9a1-4f3d-adb8-cc549c92f47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FC2EAD8-6D94-487D-A1CD-6FAC1335B8D0}">
  <ds:schemaRef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schemas.microsoft.com/office/2006/metadata/properties"/>
    <ds:schemaRef ds:uri="fc14e1fa-2ecd-4058-adb9-8f4a41a07b71"/>
    <ds:schemaRef ds:uri="http://schemas.microsoft.com/sharepoint/v3"/>
    <ds:schemaRef ds:uri="3a0aff24-d3ed-4da0-988e-5677b2a25942"/>
    <ds:schemaRef ds:uri="http://www.w3.org/XML/1998/namespace"/>
    <ds:schemaRef ds:uri="http://purl.org/dc/dcmitype/"/>
  </ds:schemaRefs>
</ds:datastoreItem>
</file>

<file path=customXml/itemProps2.xml><?xml version="1.0" encoding="utf-8"?>
<ds:datastoreItem xmlns:ds="http://schemas.openxmlformats.org/officeDocument/2006/customXml" ds:itemID="{EE782DB0-87A2-4C04-A241-79A0F34DF53A}"/>
</file>

<file path=customXml/itemProps3.xml><?xml version="1.0" encoding="utf-8"?>
<ds:datastoreItem xmlns:ds="http://schemas.openxmlformats.org/officeDocument/2006/customXml" ds:itemID="{C1386CBF-BF08-4F7A-96FE-AA0C4200890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4643</Words>
  <Application>Microsoft Office PowerPoint</Application>
  <PresentationFormat>Widescreen</PresentationFormat>
  <Paragraphs>807</Paragraphs>
  <Slides>96</Slides>
  <Notes>58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96</vt:i4>
      </vt:variant>
    </vt:vector>
  </HeadingPairs>
  <TitlesOfParts>
    <vt:vector size="102" baseType="lpstr">
      <vt:lpstr>Arial</vt:lpstr>
      <vt:lpstr>Awesome</vt:lpstr>
      <vt:lpstr>Awesome Semibold</vt:lpstr>
      <vt:lpstr>Calibri</vt:lpstr>
      <vt:lpstr>Courier New</vt:lpstr>
      <vt:lpstr>AW Academy</vt:lpstr>
      <vt:lpstr>Scrum</vt:lpstr>
      <vt:lpstr>Learning Outcomes</vt:lpstr>
      <vt:lpstr> </vt:lpstr>
      <vt:lpstr>Mit Hilfe der agilen Methode Scrum kann ich im Team arbeiten</vt:lpstr>
      <vt:lpstr>PowerPoint Presentation</vt:lpstr>
      <vt:lpstr>Warum Scrum und warum die Scrum Prüfung?</vt:lpstr>
      <vt:lpstr>PowerPoint Presentation</vt:lpstr>
      <vt:lpstr>Mit 3 Bausteinen zum Erfolg!</vt:lpstr>
      <vt:lpstr>Der (praktische) Scrum Tag</vt:lpstr>
      <vt:lpstr>Sprint 1</vt:lpstr>
      <vt:lpstr>Stand Up</vt:lpstr>
      <vt:lpstr>PowerPoint Presentation</vt:lpstr>
      <vt:lpstr>Lasst uns spielen!</vt:lpstr>
      <vt:lpstr>Fragen?</vt:lpstr>
      <vt:lpstr>Review</vt:lpstr>
      <vt:lpstr>Sprint 2</vt:lpstr>
      <vt:lpstr>Standup</vt:lpstr>
      <vt:lpstr>3 Säulen</vt:lpstr>
      <vt:lpstr>Was versteht ihr unter diesen Begriffen?</vt:lpstr>
      <vt:lpstr>Review</vt:lpstr>
      <vt:lpstr>Tische rücken!</vt:lpstr>
      <vt:lpstr>Praktisch: LEGO-City</vt:lpstr>
      <vt:lpstr>LEGO-City</vt:lpstr>
      <vt:lpstr>Was braucht eine  MVP-Lego-Stadt?</vt:lpstr>
      <vt:lpstr>LEGO-City: Rathaus</vt:lpstr>
      <vt:lpstr>LEGO-City: Feuerwehr</vt:lpstr>
      <vt:lpstr>LEGO-City: Krankenhaus</vt:lpstr>
      <vt:lpstr>LEGO-City: Wohnhaus</vt:lpstr>
      <vt:lpstr>LEGO-City: Einkaufsmöglichkeit</vt:lpstr>
      <vt:lpstr>LEGO-City: und noch Weiteres</vt:lpstr>
      <vt:lpstr>Sprint 3</vt:lpstr>
      <vt:lpstr>Standup</vt:lpstr>
      <vt:lpstr>Rollen in Scrum</vt:lpstr>
      <vt:lpstr>Was wisst ihr über diese Rollen?</vt:lpstr>
      <vt:lpstr>Praktisch: LEGO-City</vt:lpstr>
      <vt:lpstr>LEGO-City</vt:lpstr>
      <vt:lpstr>Überschrift</vt:lpstr>
      <vt:lpstr>Team in der Pause finden!</vt:lpstr>
      <vt:lpstr>Raum &amp; Sitzordnung anpassen!</vt:lpstr>
      <vt:lpstr>Pause</vt:lpstr>
      <vt:lpstr>Sprint 4</vt:lpstr>
      <vt:lpstr>Standup</vt:lpstr>
      <vt:lpstr>PowerPoint Presentation</vt:lpstr>
      <vt:lpstr>Structure of a Product Backlog</vt:lpstr>
      <vt:lpstr>Welche Eigenschaften hat ein (Product) Backlog?</vt:lpstr>
      <vt:lpstr>Welche Eigenschaften hat ein Increment?</vt:lpstr>
      <vt:lpstr>Was ist eine Definition Of Done?</vt:lpstr>
      <vt:lpstr>Was ist eine User Story?</vt:lpstr>
      <vt:lpstr>Structure of a Product Backlog</vt:lpstr>
      <vt:lpstr>User Story Phrase</vt:lpstr>
      <vt:lpstr>User Storys und das INVEST-Prinzip</vt:lpstr>
      <vt:lpstr>Wie können Prinzipien erreicht warden?</vt:lpstr>
      <vt:lpstr>Praktisch: LEGO-City</vt:lpstr>
      <vt:lpstr>LEGO-City</vt:lpstr>
      <vt:lpstr>Präsentation der Tasks</vt:lpstr>
      <vt:lpstr>LEGO-City: Rathaus</vt:lpstr>
      <vt:lpstr>LEGO-City: Feuerwehr</vt:lpstr>
      <vt:lpstr>LEGO-City: Krankenhaus</vt:lpstr>
      <vt:lpstr>LEGO-City: Wohnhaus</vt:lpstr>
      <vt:lpstr>LEGO-City: Einkaufsmöglichkeit</vt:lpstr>
      <vt:lpstr>Warum braucht es Tasks?</vt:lpstr>
      <vt:lpstr>Review</vt:lpstr>
      <vt:lpstr>Sprint 5</vt:lpstr>
      <vt:lpstr>Standup</vt:lpstr>
      <vt:lpstr>Events in Scrum</vt:lpstr>
      <vt:lpstr>Wie sind die Timeboxen der Events?</vt:lpstr>
      <vt:lpstr>… und warum?</vt:lpstr>
      <vt:lpstr>Praktisch: LEGO-City</vt:lpstr>
      <vt:lpstr>LEGO-City: Sprint Planung</vt:lpstr>
      <vt:lpstr>PowerPoint Presentation</vt:lpstr>
      <vt:lpstr>PowerPoint Presentation</vt:lpstr>
      <vt:lpstr>PowerPoint Presentation</vt:lpstr>
      <vt:lpstr>PowerPoint Presentation</vt:lpstr>
      <vt:lpstr>PowerPoint Presentation</vt:lpstr>
      <vt:lpstr>Präsentation der Tasks</vt:lpstr>
      <vt:lpstr>Review</vt:lpstr>
      <vt:lpstr>Sprint 5</vt:lpstr>
      <vt:lpstr>Überschrift</vt:lpstr>
      <vt:lpstr>Scrum is …</vt:lpstr>
      <vt:lpstr>Praktisch: LEGO-City</vt:lpstr>
      <vt:lpstr>LEGO-City: Sprint</vt:lpstr>
      <vt:lpstr>Review</vt:lpstr>
      <vt:lpstr>Sprint 6</vt:lpstr>
      <vt:lpstr>Standup</vt:lpstr>
      <vt:lpstr>Scrum of Scrums</vt:lpstr>
      <vt:lpstr>Praktisch: LEGO-City</vt:lpstr>
      <vt:lpstr>LEGO-City: Scrum of Scrums</vt:lpstr>
      <vt:lpstr>User Story: Kanalsystem</vt:lpstr>
      <vt:lpstr>User Story: Stromsystem</vt:lpstr>
      <vt:lpstr>LEGO-City: Scrum of ScrumS</vt:lpstr>
      <vt:lpstr>Review</vt:lpstr>
      <vt:lpstr>Scrum Certification</vt:lpstr>
      <vt:lpstr>Scrum Certification</vt:lpstr>
      <vt:lpstr>Professional Scrum Master Certifications</vt:lpstr>
      <vt:lpstr>Lasst uns einen weiteren Test machen!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 Academy icons</dc:title>
  <dc:creator>Luana Ditsch</dc:creator>
  <cp:lastModifiedBy>Caroline Bender</cp:lastModifiedBy>
  <cp:revision>22</cp:revision>
  <dcterms:created xsi:type="dcterms:W3CDTF">2018-10-29T14:39:13Z</dcterms:created>
  <dcterms:modified xsi:type="dcterms:W3CDTF">2019-11-15T13:54:00Z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0x0101001F243027C2B9514C88AEFEBA8C2CE227</vt:lpwstr>
  </property>
</Properties>
</file>

<file path=docProps/thumbnail.jpeg>
</file>